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Lst>
  <p:sldSz cy="5143500" cx="9144000"/>
  <p:notesSz cx="6858000" cy="9144000"/>
  <p:embeddedFontLst>
    <p:embeddedFont>
      <p:font typeface="Raleway"/>
      <p:regular r:id="rId89"/>
      <p:bold r:id="rId90"/>
      <p:italic r:id="rId91"/>
      <p:boldItalic r:id="rId92"/>
    </p:embeddedFont>
    <p:embeddedFont>
      <p:font typeface="Montserrat"/>
      <p:regular r:id="rId93"/>
      <p:bold r:id="rId94"/>
      <p:italic r:id="rId95"/>
      <p:boldItalic r:id="rId96"/>
    </p:embeddedFont>
    <p:embeddedFont>
      <p:font typeface="Average"/>
      <p:regular r:id="rId97"/>
    </p:embeddedFont>
    <p:embeddedFont>
      <p:font typeface="Oswald"/>
      <p:regular r:id="rId98"/>
      <p:bold r:id="rId9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Montserrat-italic.fntdata"/><Relationship Id="rId94" Type="http://schemas.openxmlformats.org/officeDocument/2006/relationships/font" Target="fonts/Montserrat-bold.fntdata"/><Relationship Id="rId97" Type="http://schemas.openxmlformats.org/officeDocument/2006/relationships/font" Target="fonts/Average-regular.fntdata"/><Relationship Id="rId96" Type="http://schemas.openxmlformats.org/officeDocument/2006/relationships/font" Target="fonts/Montserrat-boldItalic.fntdata"/><Relationship Id="rId11" Type="http://schemas.openxmlformats.org/officeDocument/2006/relationships/slide" Target="slides/slide6.xml"/><Relationship Id="rId99" Type="http://schemas.openxmlformats.org/officeDocument/2006/relationships/font" Target="fonts/Oswald-bold.fntdata"/><Relationship Id="rId10" Type="http://schemas.openxmlformats.org/officeDocument/2006/relationships/slide" Target="slides/slide5.xml"/><Relationship Id="rId98"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Raleway-italic.fntdata"/><Relationship Id="rId90" Type="http://schemas.openxmlformats.org/officeDocument/2006/relationships/font" Target="fonts/Raleway-bold.fntdata"/><Relationship Id="rId93" Type="http://schemas.openxmlformats.org/officeDocument/2006/relationships/font" Target="fonts/Montserrat-regular.fntdata"/><Relationship Id="rId92" Type="http://schemas.openxmlformats.org/officeDocument/2006/relationships/font" Target="fonts/Raleway-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font" Target="fonts/Raleway-regular.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4e5e5b32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e5e5b32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4e92f986dd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4e92f986dd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4e92f986dd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4e92f986d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4f3383980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4f3383980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4f3383980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4f3383980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4f3383980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4f3383980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4e2b5a4a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4e2b5a4a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4f3383980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4f3383980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4e2b5a4af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4e2b5a4af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4e2b5a4af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4e2b5a4af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4e2b5a4af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4e2b5a4af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4e6fa4987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e6fa4987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4eb7ff064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4eb7ff064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4eb7ff064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4eb7ff064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4fa7e4aee8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4fa7e4aee8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4eb7ff064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4eb7ff064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4eb7ff064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4eb7ff064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4ed05752f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4ed05752f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4ed05752f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4ed05752f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4ed05752f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4ed05752f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4ed05752f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4ed05752f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4ed05752f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4ed05752f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4e6fa4987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e6fa4987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4ed05752f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4ed05752f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4ed05752f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4ed05752f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4ed05752f3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4ed05752f3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4ed05752f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4ed05752f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4ed9f03fb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4ed9f03fb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4ed9f03fb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4ed9f03fb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4ed9f03fb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4ed9f03fb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4ed9f03fb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4ed9f03fb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4fa7e4aee8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4fa7e4aee8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4ed9f03fb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4ed9f03fb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4e92f986d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e92f986d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4ed9f03fb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4ed9f03fb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4ee5f6d6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4ee5f6d6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4ee5f6d68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4ee5f6d68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4ee5f6d68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4ee5f6d68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4ee5f6d68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4ee5f6d68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4cc539a1d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4cc539a1d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4cc539a1d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4cc539a1d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4cc539a1d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4cc539a1d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4cc539a1d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4cc539a1d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4cc539a1d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4cc539a1d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4e92f986d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e92f986d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4cc539a1d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4cc539a1d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4fa7e4aee8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4fa7e4aee8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4cc539a1d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4cc539a1d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4cc539a1d8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4cc539a1d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4f92f41eb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4f92f41eb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4f92f41eb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4f92f41eb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4f92f41eb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4f92f41eb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4f92f41eb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4f92f41eb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4f92f41eb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4f92f41eb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4f92f41eb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4f92f41eb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4e92f986d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e92f986d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4ccc1f457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4ccc1f457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4ccc1f457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4ccc1f457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4fa7e4aee8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4fa7e4aee8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4fa7e4aee8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4fa7e4aee8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4ccc1f457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4ccc1f457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4ccc1f457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4ccc1f457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4ccc1f457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4ccc1f457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4ccc1f457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4ccc1f457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4ccc1f457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4ccc1f457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4fa7e4aee8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4fa7e4aee8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4e92f986dd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e92f986dd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4ccc1f457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4ccc1f457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4ccc1f457b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2" name="Google Shape;1252;g4ccc1f457b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4ccc1f457b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1" name="Google Shape;1261;g4ccc1f457b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4ccc1f457b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4ccc1f457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4ccc1f457b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9" name="Google Shape;1279;g4ccc1f457b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4ccc1f457b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8" name="Google Shape;1288;g4ccc1f457b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4ccc1f457b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7" name="Google Shape;1297;g4ccc1f457b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4ccc1f457b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4ccc1f457b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4ccc1f457b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4ccc1f457b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4fa7e4aee8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3" name="Google Shape;1323;g4fa7e4aee8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4e92f986dd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e92f986d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4fa7e4ae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8" name="Google Shape;1378;g4fa7e4ae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4fa7e4aee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3" name="Google Shape;1433;g4fa7e4aee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4fa7e4aee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2" name="Google Shape;1442;g4fa7e4aee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4fa7e4aee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1" name="Google Shape;1451;g4fa7e4aee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4e92f986dd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4e92f986d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6" name="Google Shape;56;p14"/>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7" name="Google Shape;57;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14"/>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 name="Google Shape;61;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5"/>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9250" lvl="0" marL="457200" rtl="0">
              <a:spcBef>
                <a:spcPts val="0"/>
              </a:spcBef>
              <a:spcAft>
                <a:spcPts val="0"/>
              </a:spcAft>
              <a:buSzPts val="1900"/>
              <a:buChar char="●"/>
              <a:defRPr/>
            </a:lvl1pPr>
            <a:lvl2pPr indent="-323850" lvl="1" marL="914400" rtl="0">
              <a:spcBef>
                <a:spcPts val="1600"/>
              </a:spcBef>
              <a:spcAft>
                <a:spcPts val="0"/>
              </a:spcAft>
              <a:buSzPts val="1500"/>
              <a:buChar char="○"/>
              <a:defRPr/>
            </a:lvl2pPr>
            <a:lvl3pPr indent="-323850" lvl="2" marL="1371600" rtl="0">
              <a:spcBef>
                <a:spcPts val="1600"/>
              </a:spcBef>
              <a:spcAft>
                <a:spcPts val="0"/>
              </a:spcAft>
              <a:buSzPts val="1500"/>
              <a:buChar char="■"/>
              <a:defRPr/>
            </a:lvl3pPr>
            <a:lvl4pPr indent="-323850" lvl="3" marL="1828800" rtl="0">
              <a:spcBef>
                <a:spcPts val="1600"/>
              </a:spcBef>
              <a:spcAft>
                <a:spcPts val="0"/>
              </a:spcAft>
              <a:buSzPts val="1500"/>
              <a:buChar char="●"/>
              <a:defRPr/>
            </a:lvl4pPr>
            <a:lvl5pPr indent="-323850" lvl="4" marL="2286000" rtl="0">
              <a:spcBef>
                <a:spcPts val="1600"/>
              </a:spcBef>
              <a:spcAft>
                <a:spcPts val="0"/>
              </a:spcAft>
              <a:buSzPts val="1500"/>
              <a:buChar char="○"/>
              <a:defRPr/>
            </a:lvl5pPr>
            <a:lvl6pPr indent="-323850" lvl="5" marL="2743200" rtl="0">
              <a:spcBef>
                <a:spcPts val="1600"/>
              </a:spcBef>
              <a:spcAft>
                <a:spcPts val="0"/>
              </a:spcAft>
              <a:buSzPts val="1500"/>
              <a:buChar char="■"/>
              <a:defRPr/>
            </a:lvl6pPr>
            <a:lvl7pPr indent="-323850" lvl="6" marL="3200400" rtl="0">
              <a:spcBef>
                <a:spcPts val="1600"/>
              </a:spcBef>
              <a:spcAft>
                <a:spcPts val="0"/>
              </a:spcAft>
              <a:buSzPts val="1500"/>
              <a:buChar char="●"/>
              <a:defRPr/>
            </a:lvl7pPr>
            <a:lvl8pPr indent="-323850" lvl="7" marL="3657600" rtl="0">
              <a:spcBef>
                <a:spcPts val="1600"/>
              </a:spcBef>
              <a:spcAft>
                <a:spcPts val="0"/>
              </a:spcAft>
              <a:buSzPts val="1500"/>
              <a:buChar char="○"/>
              <a:defRPr/>
            </a:lvl8pPr>
            <a:lvl9pPr indent="-323850" lvl="8" marL="4114800" rtl="0">
              <a:spcBef>
                <a:spcPts val="1600"/>
              </a:spcBef>
              <a:spcAft>
                <a:spcPts val="1600"/>
              </a:spcAft>
              <a:buSzPts val="1500"/>
              <a:buChar char="■"/>
              <a:defRPr/>
            </a:lvl9pPr>
          </a:lstStyle>
          <a:p/>
        </p:txBody>
      </p:sp>
      <p:sp>
        <p:nvSpPr>
          <p:cNvPr id="66" name="Google Shape;66;p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6"/>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0" name="Google Shape;70;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7"/>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 name="Google Shape;76;p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8"/>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0" name="Google Shape;80;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9"/>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3" name="Shape 83"/>
        <p:cNvGrpSpPr/>
        <p:nvPr/>
      </p:nvGrpSpPr>
      <p:grpSpPr>
        <a:xfrm>
          <a:off x="0" y="0"/>
          <a:ext cx="0" cy="0"/>
          <a:chOff x="0" y="0"/>
          <a:chExt cx="0" cy="0"/>
        </a:xfrm>
      </p:grpSpPr>
      <p:sp>
        <p:nvSpPr>
          <p:cNvPr id="84" name="Google Shape;84;p20"/>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5" name="Google Shape;85;p2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86" name="Google Shape;86;p20"/>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1"/>
                </a:solidFill>
              </a:rPr>
              <a:t>Copyright © TELCOMA.  All Rights Reserved</a:t>
            </a:r>
            <a:endParaRPr sz="800">
              <a:solidFill>
                <a:schemeClr val="lt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7" name="Shape 87"/>
        <p:cNvGrpSpPr/>
        <p:nvPr/>
      </p:nvGrpSpPr>
      <p:grpSpPr>
        <a:xfrm>
          <a:off x="0" y="0"/>
          <a:ext cx="0" cy="0"/>
          <a:chOff x="0" y="0"/>
          <a:chExt cx="0" cy="0"/>
        </a:xfrm>
      </p:grpSpPr>
      <p:sp>
        <p:nvSpPr>
          <p:cNvPr id="88" name="Google Shape;88;p21"/>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 name="Google Shape;89;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0" name="Google Shape;90;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Font typeface="Montserrat"/>
              <a:buNone/>
              <a:defRPr sz="4200">
                <a:latin typeface="Montserrat"/>
                <a:ea typeface="Montserrat"/>
                <a:cs typeface="Montserrat"/>
                <a:sym typeface="Montserrat"/>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p21"/>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100"/>
              <a:buFont typeface="Raleway"/>
              <a:buNone/>
              <a:defRPr sz="2100">
                <a:solidFill>
                  <a:schemeClr val="dk1"/>
                </a:solidFill>
                <a:latin typeface="Raleway"/>
                <a:ea typeface="Raleway"/>
                <a:cs typeface="Raleway"/>
                <a:sym typeface="Raleway"/>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92" name="Google Shape;92;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9250" lvl="0" marL="457200" rtl="0">
              <a:spcBef>
                <a:spcPts val="0"/>
              </a:spcBef>
              <a:spcAft>
                <a:spcPts val="0"/>
              </a:spcAft>
              <a:buClr>
                <a:schemeClr val="lt1"/>
              </a:buClr>
              <a:buSzPts val="1900"/>
              <a:buFont typeface="Raleway"/>
              <a:buChar char="●"/>
              <a:defRPr>
                <a:solidFill>
                  <a:schemeClr val="lt1"/>
                </a:solidFill>
                <a:latin typeface="Raleway"/>
                <a:ea typeface="Raleway"/>
                <a:cs typeface="Raleway"/>
                <a:sym typeface="Raleway"/>
              </a:defRPr>
            </a:lvl1pPr>
            <a:lvl2pPr indent="-323850" lvl="1" marL="9144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2pPr>
            <a:lvl3pPr indent="-323850" lvl="2" marL="13716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3pPr>
            <a:lvl4pPr indent="-323850" lvl="3" marL="18288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4pPr>
            <a:lvl5pPr indent="-323850" lvl="4" marL="22860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5pPr>
            <a:lvl6pPr indent="-323850" lvl="5" marL="27432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6pPr>
            <a:lvl7pPr indent="-323850" lvl="6" marL="32004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7pPr>
            <a:lvl8pPr indent="-323850" lvl="7" marL="36576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8pPr>
            <a:lvl9pPr indent="-323850" lvl="8" marL="4114800" rtl="0">
              <a:spcBef>
                <a:spcPts val="1600"/>
              </a:spcBef>
              <a:spcAft>
                <a:spcPts val="1600"/>
              </a:spcAft>
              <a:buClr>
                <a:schemeClr val="lt1"/>
              </a:buClr>
              <a:buSzPts val="1500"/>
              <a:buFont typeface="Raleway"/>
              <a:buChar char="■"/>
              <a:defRPr>
                <a:solidFill>
                  <a:schemeClr val="lt1"/>
                </a:solidFill>
                <a:latin typeface="Raleway"/>
                <a:ea typeface="Raleway"/>
                <a:cs typeface="Raleway"/>
                <a:sym typeface="Raleway"/>
              </a:defRPr>
            </a:lvl9pPr>
          </a:lstStyle>
          <a:p/>
        </p:txBody>
      </p:sp>
      <p:sp>
        <p:nvSpPr>
          <p:cNvPr id="93" name="Google Shape;93;p2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21"/>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t>
            </a:r>
            <a:r>
              <a:rPr lang="en" sz="800">
                <a:solidFill>
                  <a:schemeClr val="lt1"/>
                </a:solidFill>
              </a:rPr>
              <a:t>All Rights Reserved</a:t>
            </a:r>
            <a:endParaRPr sz="800">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97" name="Google Shape;97;p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22"/>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 name="Shape 99"/>
        <p:cNvGrpSpPr/>
        <p:nvPr/>
      </p:nvGrpSpPr>
      <p:grpSpPr>
        <a:xfrm>
          <a:off x="0" y="0"/>
          <a:ext cx="0" cy="0"/>
          <a:chOff x="0" y="0"/>
          <a:chExt cx="0" cy="0"/>
        </a:xfrm>
      </p:grpSpPr>
      <p:sp>
        <p:nvSpPr>
          <p:cNvPr id="100" name="Google Shape;100;p23"/>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1" name="Google Shape;101;p23"/>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9250" lvl="0" marL="457200" rtl="0" algn="ctr">
              <a:spcBef>
                <a:spcPts val="0"/>
              </a:spcBef>
              <a:spcAft>
                <a:spcPts val="0"/>
              </a:spcAft>
              <a:buSzPts val="1900"/>
              <a:buChar char="●"/>
              <a:defRPr/>
            </a:lvl1pPr>
            <a:lvl2pPr indent="-323850" lvl="1" marL="914400" rtl="0" algn="ctr">
              <a:spcBef>
                <a:spcPts val="1600"/>
              </a:spcBef>
              <a:spcAft>
                <a:spcPts val="0"/>
              </a:spcAft>
              <a:buSzPts val="1500"/>
              <a:buChar char="○"/>
              <a:defRPr/>
            </a:lvl2pPr>
            <a:lvl3pPr indent="-323850" lvl="2" marL="1371600" rtl="0" algn="ctr">
              <a:spcBef>
                <a:spcPts val="1600"/>
              </a:spcBef>
              <a:spcAft>
                <a:spcPts val="0"/>
              </a:spcAft>
              <a:buSzPts val="1500"/>
              <a:buChar char="■"/>
              <a:defRPr/>
            </a:lvl3pPr>
            <a:lvl4pPr indent="-323850" lvl="3" marL="1828800" rtl="0" algn="ctr">
              <a:spcBef>
                <a:spcPts val="1600"/>
              </a:spcBef>
              <a:spcAft>
                <a:spcPts val="0"/>
              </a:spcAft>
              <a:buSzPts val="1500"/>
              <a:buChar char="●"/>
              <a:defRPr/>
            </a:lvl4pPr>
            <a:lvl5pPr indent="-323850" lvl="4" marL="2286000" rtl="0" algn="ctr">
              <a:spcBef>
                <a:spcPts val="1600"/>
              </a:spcBef>
              <a:spcAft>
                <a:spcPts val="0"/>
              </a:spcAft>
              <a:buSzPts val="1500"/>
              <a:buChar char="○"/>
              <a:defRPr/>
            </a:lvl5pPr>
            <a:lvl6pPr indent="-323850" lvl="5" marL="2743200" rtl="0" algn="ctr">
              <a:spcBef>
                <a:spcPts val="1600"/>
              </a:spcBef>
              <a:spcAft>
                <a:spcPts val="0"/>
              </a:spcAft>
              <a:buSzPts val="1500"/>
              <a:buChar char="■"/>
              <a:defRPr/>
            </a:lvl6pPr>
            <a:lvl7pPr indent="-323850" lvl="6" marL="3200400" rtl="0" algn="ctr">
              <a:spcBef>
                <a:spcPts val="1600"/>
              </a:spcBef>
              <a:spcAft>
                <a:spcPts val="0"/>
              </a:spcAft>
              <a:buSzPts val="1500"/>
              <a:buChar char="●"/>
              <a:defRPr/>
            </a:lvl7pPr>
            <a:lvl8pPr indent="-323850" lvl="7" marL="3657600" rtl="0" algn="ctr">
              <a:spcBef>
                <a:spcPts val="1600"/>
              </a:spcBef>
              <a:spcAft>
                <a:spcPts val="0"/>
              </a:spcAft>
              <a:buSzPts val="1500"/>
              <a:buChar char="○"/>
              <a:defRPr/>
            </a:lvl8pPr>
            <a:lvl9pPr indent="-323850" lvl="8" marL="4114800" rtl="0" algn="ctr">
              <a:spcBef>
                <a:spcPts val="1600"/>
              </a:spcBef>
              <a:spcAft>
                <a:spcPts val="1600"/>
              </a:spcAft>
              <a:buSzPts val="1500"/>
              <a:buChar char="■"/>
              <a:defRPr/>
            </a:lvl9pPr>
          </a:lstStyle>
          <a:p/>
        </p:txBody>
      </p:sp>
      <p:sp>
        <p:nvSpPr>
          <p:cNvPr id="102" name="Google Shape;102;p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23"/>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2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6" name="Google Shape;106;p24"/>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9250" lvl="0" marL="457200" rtl="0">
              <a:lnSpc>
                <a:spcPct val="115000"/>
              </a:lnSpc>
              <a:spcBef>
                <a:spcPts val="0"/>
              </a:spcBef>
              <a:spcAft>
                <a:spcPts val="0"/>
              </a:spcAft>
              <a:buClr>
                <a:schemeClr val="accent3"/>
              </a:buClr>
              <a:buSzPts val="1900"/>
              <a:buFont typeface="Raleway"/>
              <a:buChar char="●"/>
              <a:defRPr sz="1900">
                <a:solidFill>
                  <a:schemeClr val="accent3"/>
                </a:solidFill>
                <a:latin typeface="Raleway"/>
                <a:ea typeface="Raleway"/>
                <a:cs typeface="Raleway"/>
                <a:sym typeface="Raleway"/>
              </a:defRPr>
            </a:lvl1pPr>
            <a:lvl2pPr indent="-323850" lvl="1" marL="9144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2pPr>
            <a:lvl3pPr indent="-323850" lvl="2" marL="13716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3pPr>
            <a:lvl4pPr indent="-323850" lvl="3" marL="18288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4pPr>
            <a:lvl5pPr indent="-323850" lvl="4" marL="22860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5pPr>
            <a:lvl6pPr indent="-323850" lvl="5" marL="27432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6pPr>
            <a:lvl7pPr indent="-323850" lvl="6" marL="32004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7pPr>
            <a:lvl8pPr indent="-323850" lvl="7" marL="36576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8pPr>
            <a:lvl9pPr indent="-323850" lvl="8" marL="4114800" rtl="0">
              <a:lnSpc>
                <a:spcPct val="115000"/>
              </a:lnSpc>
              <a:spcBef>
                <a:spcPts val="1600"/>
              </a:spcBef>
              <a:spcAft>
                <a:spcPts val="1600"/>
              </a:spcAft>
              <a:buClr>
                <a:schemeClr val="accent3"/>
              </a:buClr>
              <a:buSzPts val="1500"/>
              <a:buFont typeface="Raleway"/>
              <a:buChar char="■"/>
              <a:defRPr sz="1500">
                <a:solidFill>
                  <a:schemeClr val="accent3"/>
                </a:solidFill>
                <a:latin typeface="Raleway"/>
                <a:ea typeface="Raleway"/>
                <a:cs typeface="Raleway"/>
                <a:sym typeface="Raleway"/>
              </a:defRPr>
            </a:lvl9pPr>
          </a:lstStyle>
          <a:p/>
        </p:txBody>
      </p:sp>
      <p:sp>
        <p:nvSpPr>
          <p:cNvPr id="53" name="Google Shape;53;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s://telcomagloba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6.xml"/><Relationship Id="rId3"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 Id="rId3"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8.xml"/><Relationship Id="rId3"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0.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 Id="rId3"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1.xml"/><Relationship Id="rId3" Type="http://schemas.openxmlformats.org/officeDocument/2006/relationships/image" Target="../media/image1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3.xml"/><Relationship Id="rId3" Type="http://schemas.openxmlformats.org/officeDocument/2006/relationships/image" Target="../media/image1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7.xml"/><Relationship Id="rId3" Type="http://schemas.openxmlformats.org/officeDocument/2006/relationships/image" Target="../media/image1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8.xml"/><Relationship Id="rId3" Type="http://schemas.openxmlformats.org/officeDocument/2006/relationships/image" Target="../media/image1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 Id="rId3" Type="http://schemas.openxmlformats.org/officeDocument/2006/relationships/image" Target="../media/image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cxnSp>
        <p:nvCxnSpPr>
          <p:cNvPr id="111" name="Google Shape;111;p25"/>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 name="Google Shape;112;p25"/>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 name="Google Shape;113;p25"/>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 name="Google Shape;114;p25"/>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 name="Google Shape;115;p25"/>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 name="Google Shape;116;p25"/>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7" name="Google Shape;117;p25"/>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8" name="Google Shape;118;p25"/>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9" name="Google Shape;119;p25"/>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0" name="Google Shape;120;p25"/>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 name="Google Shape;121;p25"/>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 name="Google Shape;122;p25"/>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 name="Google Shape;123;p25"/>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 name="Google Shape;124;p25"/>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 name="Google Shape;125;p25"/>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6" name="Google Shape;126;p25"/>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7" name="Google Shape;127;p25"/>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8" name="Google Shape;128;p25"/>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9" name="Google Shape;129;p25"/>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0" name="Google Shape;130;p25"/>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1" name="Google Shape;131;p25"/>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 name="Google Shape;132;p25"/>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 name="Google Shape;133;p25"/>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 name="Google Shape;134;p25"/>
          <p:cNvCxnSpPr/>
          <p:nvPr/>
        </p:nvCxnSpPr>
        <p:spPr>
          <a:xfrm rot="5400000">
            <a:off x="3246150" y="4159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 name="Google Shape;135;p25"/>
          <p:cNvCxnSpPr/>
          <p:nvPr/>
        </p:nvCxnSpPr>
        <p:spPr>
          <a:xfrm rot="5400000">
            <a:off x="3398550" y="431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 name="Google Shape;136;p25"/>
          <p:cNvCxnSpPr/>
          <p:nvPr/>
        </p:nvCxnSpPr>
        <p:spPr>
          <a:xfrm rot="5400000">
            <a:off x="3550950" y="4464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37" name="Google Shape;137;p25"/>
          <p:cNvSpPr txBox="1"/>
          <p:nvPr>
            <p:ph type="ctrTitle"/>
          </p:nvPr>
        </p:nvSpPr>
        <p:spPr>
          <a:xfrm>
            <a:off x="717450" y="1243550"/>
            <a:ext cx="7879800" cy="1052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Wifi-6</a:t>
            </a:r>
            <a:endParaRPr>
              <a:latin typeface="Montserrat"/>
              <a:ea typeface="Montserrat"/>
              <a:cs typeface="Montserrat"/>
              <a:sym typeface="Montserrat"/>
            </a:endParaRPr>
          </a:p>
        </p:txBody>
      </p:sp>
      <p:sp>
        <p:nvSpPr>
          <p:cNvPr id="138" name="Google Shape;138;p25"/>
          <p:cNvSpPr txBox="1"/>
          <p:nvPr/>
        </p:nvSpPr>
        <p:spPr>
          <a:xfrm>
            <a:off x="46200" y="3931325"/>
            <a:ext cx="9144000" cy="99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000">
                <a:solidFill>
                  <a:srgbClr val="FFFFFF"/>
                </a:solidFill>
                <a:latin typeface="Montserrat"/>
                <a:ea typeface="Montserrat"/>
                <a:cs typeface="Montserrat"/>
                <a:sym typeface="Montserrat"/>
              </a:rPr>
              <a:t>                         </a:t>
            </a:r>
            <a:r>
              <a:rPr lang="en" sz="3000">
                <a:solidFill>
                  <a:srgbClr val="FFFFFF"/>
                </a:solidFill>
                <a:latin typeface="Montserrat"/>
                <a:ea typeface="Montserrat"/>
                <a:cs typeface="Montserrat"/>
                <a:sym typeface="Montserrat"/>
              </a:rPr>
              <a:t>                         TELCOMA</a:t>
            </a:r>
            <a:endParaRPr sz="3000">
              <a:solidFill>
                <a:srgbClr val="FFFFFF"/>
              </a:solidFill>
              <a:latin typeface="Montserrat"/>
              <a:ea typeface="Montserrat"/>
              <a:cs typeface="Montserrat"/>
              <a:sym typeface="Montserrat"/>
            </a:endParaRPr>
          </a:p>
        </p:txBody>
      </p:sp>
      <p:cxnSp>
        <p:nvCxnSpPr>
          <p:cNvPr id="139" name="Google Shape;139;p25"/>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 name="Google Shape;140;p25"/>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 name="Google Shape;141;p25"/>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 name="Google Shape;142;p25"/>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3" name="Google Shape;143;p25"/>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4" name="Google Shape;144;p25"/>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 name="Google Shape;145;p25"/>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 name="Google Shape;146;p25"/>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 name="Google Shape;147;p25"/>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 name="Google Shape;148;p25"/>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 name="Google Shape;149;p25"/>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0" name="Google Shape;150;p25"/>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1" name="Google Shape;151;p25"/>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 name="Google Shape;152;p25"/>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 name="Google Shape;153;p25"/>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 name="Google Shape;154;p25"/>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5" name="Google Shape;155;p25"/>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6" name="Google Shape;156;p25"/>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7" name="Google Shape;157;p25"/>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 name="Google Shape;158;p25"/>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 name="Google Shape;159;p25"/>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 name="Google Shape;160;p25"/>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 name="Google Shape;161;p25"/>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2" name="Google Shape;162;p25"/>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3" name="Google Shape;163;p25"/>
          <p:cNvCxnSpPr/>
          <p:nvPr/>
        </p:nvCxnSpPr>
        <p:spPr>
          <a:xfrm>
            <a:off x="2895025" y="4845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4" name="Google Shape;164;p25"/>
          <p:cNvCxnSpPr/>
          <p:nvPr/>
        </p:nvCxnSpPr>
        <p:spPr>
          <a:xfrm>
            <a:off x="3047425" y="499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5" name="Google Shape;165;p25"/>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66" name="Google Shape;166;p25"/>
          <p:cNvSpPr/>
          <p:nvPr/>
        </p:nvSpPr>
        <p:spPr>
          <a:xfrm>
            <a:off x="0" y="4881488"/>
            <a:ext cx="9144000" cy="2619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txBox="1"/>
          <p:nvPr>
            <p:ph idx="1" type="subTitle"/>
          </p:nvPr>
        </p:nvSpPr>
        <p:spPr>
          <a:xfrm>
            <a:off x="3536850" y="2309225"/>
            <a:ext cx="51243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3000"/>
              <a:t>IEEE 802.11ax</a:t>
            </a:r>
            <a:endParaRPr sz="3000"/>
          </a:p>
        </p:txBody>
      </p:sp>
      <p:pic>
        <p:nvPicPr>
          <p:cNvPr id="168" name="Google Shape;168;p25"/>
          <p:cNvPicPr preferRelativeResize="0"/>
          <p:nvPr/>
        </p:nvPicPr>
        <p:blipFill>
          <a:blip r:embed="rId3">
            <a:alphaModFix/>
          </a:blip>
          <a:stretch>
            <a:fillRect/>
          </a:stretch>
        </p:blipFill>
        <p:spPr>
          <a:xfrm>
            <a:off x="6690125" y="211250"/>
            <a:ext cx="2108550" cy="638950"/>
          </a:xfrm>
          <a:prstGeom prst="rect">
            <a:avLst/>
          </a:prstGeom>
          <a:noFill/>
          <a:ln>
            <a:noFill/>
          </a:ln>
        </p:spPr>
      </p:pic>
      <p:sp>
        <p:nvSpPr>
          <p:cNvPr id="169" name="Google Shape;169;p25"/>
          <p:cNvSpPr txBox="1"/>
          <p:nvPr/>
        </p:nvSpPr>
        <p:spPr>
          <a:xfrm>
            <a:off x="3765450" y="2946100"/>
            <a:ext cx="4879500" cy="792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100">
                <a:solidFill>
                  <a:srgbClr val="FFD966"/>
                </a:solidFill>
                <a:uFill>
                  <a:noFill/>
                </a:uFill>
                <a:latin typeface="Avenir"/>
                <a:ea typeface="Avenir"/>
                <a:cs typeface="Avenir"/>
                <a:sym typeface="Avenir"/>
                <a:hlinkClick r:id="rId4">
                  <a:extLst>
                    <a:ext uri="{A12FA001-AC4F-418D-AE19-62706E023703}">
                      <ahyp:hlinkClr val="tx"/>
                    </a:ext>
                  </a:extLst>
                </a:hlinkClick>
              </a:rPr>
              <a:t>Full course at https://telcomaglobal.com</a:t>
            </a:r>
            <a:endParaRPr sz="2100">
              <a:solidFill>
                <a:srgbClr val="FFFFFF"/>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4"/>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Wi-Fi</a:t>
            </a:r>
            <a:r>
              <a:rPr lang="en" sz="3000"/>
              <a:t> Challenges</a:t>
            </a:r>
            <a:endParaRPr sz="3000"/>
          </a:p>
        </p:txBody>
      </p:sp>
      <p:cxnSp>
        <p:nvCxnSpPr>
          <p:cNvPr id="293" name="Google Shape;293;p34"/>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4" name="Google Shape;294;p34"/>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95" name="Google Shape;295;p34"/>
          <p:cNvSpPr txBox="1"/>
          <p:nvPr>
            <p:ph idx="1" type="subTitle"/>
          </p:nvPr>
        </p:nvSpPr>
        <p:spPr>
          <a:xfrm>
            <a:off x="214050" y="1422275"/>
            <a:ext cx="8929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a:t>
            </a:r>
            <a:r>
              <a:rPr lang="en" sz="1900">
                <a:solidFill>
                  <a:srgbClr val="FFFFFF"/>
                </a:solidFill>
              </a:rPr>
              <a:t>Wi-Fi</a:t>
            </a:r>
            <a:r>
              <a:rPr lang="en" sz="1900">
                <a:solidFill>
                  <a:srgbClr val="FFFFFF"/>
                </a:solidFill>
              </a:rPr>
              <a:t> network may be designed in such a way that the growing demand for the high volume and diversity of connected devices and services can be addressed and measured on the basis of the user experience.</a:t>
            </a:r>
            <a:endParaRPr sz="1900">
              <a:solidFill>
                <a:srgbClr val="FFFFFF"/>
              </a:solidFill>
            </a:endParaRPr>
          </a:p>
        </p:txBody>
      </p:sp>
      <p:sp>
        <p:nvSpPr>
          <p:cNvPr id="296" name="Google Shape;296;p34"/>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5"/>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The 802.11ax Vision</a:t>
            </a:r>
            <a:endParaRPr sz="3000"/>
          </a:p>
        </p:txBody>
      </p:sp>
      <p:cxnSp>
        <p:nvCxnSpPr>
          <p:cNvPr id="302" name="Google Shape;302;p35"/>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3" name="Google Shape;303;p35"/>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04" name="Google Shape;304;p35"/>
          <p:cNvSpPr txBox="1"/>
          <p:nvPr>
            <p:ph idx="1" type="subTitle"/>
          </p:nvPr>
        </p:nvSpPr>
        <p:spPr>
          <a:xfrm>
            <a:off x="214050" y="1422275"/>
            <a:ext cx="8845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High efficiency</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High throughput</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Improves capacity </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Provides better coverage</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Reduces congestion</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Improves spectral efficiency</a:t>
            </a:r>
            <a:endParaRPr sz="1900">
              <a:solidFill>
                <a:srgbClr val="FFFFFF"/>
              </a:solidFill>
            </a:endParaRPr>
          </a:p>
        </p:txBody>
      </p:sp>
      <p:sp>
        <p:nvSpPr>
          <p:cNvPr id="305" name="Google Shape;305;p35"/>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6"/>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The 802.11ax Goals</a:t>
            </a:r>
            <a:endParaRPr sz="3000"/>
          </a:p>
        </p:txBody>
      </p:sp>
      <p:cxnSp>
        <p:nvCxnSpPr>
          <p:cNvPr id="311" name="Google Shape;311;p36"/>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2" name="Google Shape;312;p36"/>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13" name="Google Shape;313;p36"/>
          <p:cNvSpPr txBox="1"/>
          <p:nvPr>
            <p:ph idx="1" type="subTitle"/>
          </p:nvPr>
        </p:nvSpPr>
        <p:spPr>
          <a:xfrm>
            <a:off x="214050" y="1422275"/>
            <a:ext cx="8845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Enhancement in the operation in the 2.4 GHz and 5 GHz band</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Increase in average throughput per station by at least four times in dense deployment scenarios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Enhancement in both indoor and outdoor environments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Maintenance or improvement of power efficiency in stations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Improvement of the traffic management </a:t>
            </a:r>
            <a:r>
              <a:rPr lang="en" sz="1900">
                <a:solidFill>
                  <a:schemeClr val="dk1"/>
                </a:solidFill>
              </a:rPr>
              <a:t>efficiency </a:t>
            </a:r>
            <a:r>
              <a:rPr lang="en" sz="1900">
                <a:solidFill>
                  <a:srgbClr val="FFFFFF"/>
                </a:solidFill>
              </a:rPr>
              <a:t>in a variety of environments</a:t>
            </a:r>
            <a:endParaRPr sz="1900">
              <a:solidFill>
                <a:srgbClr val="FFFFFF"/>
              </a:solidFill>
            </a:endParaRPr>
          </a:p>
        </p:txBody>
      </p:sp>
      <p:sp>
        <p:nvSpPr>
          <p:cNvPr id="314" name="Google Shape;314;p36"/>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7"/>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The Enhancement Components of 802.11ax </a:t>
            </a:r>
            <a:endParaRPr sz="3000"/>
          </a:p>
        </p:txBody>
      </p:sp>
      <p:cxnSp>
        <p:nvCxnSpPr>
          <p:cNvPr id="320" name="Google Shape;320;p37"/>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1" name="Google Shape;321;p37"/>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22" name="Google Shape;322;p37"/>
          <p:cNvSpPr txBox="1"/>
          <p:nvPr>
            <p:ph idx="1" type="subTitle"/>
          </p:nvPr>
        </p:nvSpPr>
        <p:spPr>
          <a:xfrm>
            <a:off x="214050" y="1422275"/>
            <a:ext cx="8845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chemeClr val="dk1"/>
                </a:solidFill>
              </a:rPr>
              <a:t>U</a:t>
            </a:r>
            <a:r>
              <a:rPr lang="en" sz="1900">
                <a:solidFill>
                  <a:schemeClr val="dk1"/>
                </a:solidFill>
              </a:rPr>
              <a:t>plink and downlink (UL/DL) </a:t>
            </a:r>
            <a:r>
              <a:rPr lang="en" sz="1900">
                <a:solidFill>
                  <a:srgbClr val="FFFFFF"/>
                </a:solidFill>
              </a:rPr>
              <a:t>o</a:t>
            </a:r>
            <a:r>
              <a:rPr lang="en" sz="1900">
                <a:solidFill>
                  <a:srgbClr val="FFFFFF"/>
                </a:solidFill>
              </a:rPr>
              <a:t>rthogonal frequency-division multiple access (OFDMA)</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Longer orthogonal frequency-domain multiplexing (OFDM) symbol</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UL/DL </a:t>
            </a:r>
            <a:r>
              <a:rPr lang="en" sz="1900">
                <a:solidFill>
                  <a:schemeClr val="dk1"/>
                </a:solidFill>
              </a:rPr>
              <a:t>8×8 multi-user multiple-input multiple-output (MU-MIMO)</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Spatial reuse</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Power saving using Target Wake Time (TWT)</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1024 quadrature amplitude modulation</a:t>
            </a:r>
            <a:endParaRPr sz="1900">
              <a:solidFill>
                <a:schemeClr val="dk1"/>
              </a:solidFill>
            </a:endParaRPr>
          </a:p>
        </p:txBody>
      </p:sp>
      <p:sp>
        <p:nvSpPr>
          <p:cNvPr id="323" name="Google Shape;323;p37"/>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8"/>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The Enhancement Components of 802.11ax </a:t>
            </a:r>
            <a:endParaRPr sz="3000"/>
          </a:p>
        </p:txBody>
      </p:sp>
      <p:cxnSp>
        <p:nvCxnSpPr>
          <p:cNvPr id="329" name="Google Shape;329;p38"/>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 name="Google Shape;330;p38"/>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31" name="Google Shape;331;p38"/>
          <p:cNvSpPr txBox="1"/>
          <p:nvPr>
            <p:ph idx="1" type="subTitle"/>
          </p:nvPr>
        </p:nvSpPr>
        <p:spPr>
          <a:xfrm>
            <a:off x="214050" y="1422275"/>
            <a:ext cx="8845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New PHY headers</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Enhancement in the outdoor robustness</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S</a:t>
            </a:r>
            <a:r>
              <a:rPr lang="en" sz="1900">
                <a:solidFill>
                  <a:schemeClr val="dk1"/>
                </a:solidFill>
              </a:rPr>
              <a:t>upport for </a:t>
            </a:r>
            <a:r>
              <a:rPr lang="en" sz="1900">
                <a:solidFill>
                  <a:schemeClr val="dk1"/>
                </a:solidFill>
              </a:rPr>
              <a:t>5 GHz and 2.4 GHz </a:t>
            </a:r>
            <a:endParaRPr sz="1900">
              <a:solidFill>
                <a:schemeClr val="dk1"/>
              </a:solidFill>
            </a:endParaRPr>
          </a:p>
        </p:txBody>
      </p:sp>
      <p:sp>
        <p:nvSpPr>
          <p:cNvPr id="332" name="Google Shape;332;p38"/>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9"/>
          <p:cNvSpPr txBox="1"/>
          <p:nvPr>
            <p:ph type="title"/>
          </p:nvPr>
        </p:nvSpPr>
        <p:spPr>
          <a:xfrm>
            <a:off x="261650" y="373950"/>
            <a:ext cx="8625900" cy="8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Comparison of 802.11ax, 802.11ac, and 802.11n</a:t>
            </a:r>
            <a:endParaRPr sz="3000"/>
          </a:p>
        </p:txBody>
      </p:sp>
      <p:cxnSp>
        <p:nvCxnSpPr>
          <p:cNvPr id="338" name="Google Shape;338;p39"/>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 name="Google Shape;339;p39"/>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pic>
        <p:nvPicPr>
          <p:cNvPr id="340" name="Google Shape;340;p39"/>
          <p:cNvPicPr preferRelativeResize="0"/>
          <p:nvPr/>
        </p:nvPicPr>
        <p:blipFill>
          <a:blip r:embed="rId3">
            <a:alphaModFix/>
          </a:blip>
          <a:stretch>
            <a:fillRect/>
          </a:stretch>
        </p:blipFill>
        <p:spPr>
          <a:xfrm>
            <a:off x="648525" y="1174925"/>
            <a:ext cx="7839050" cy="3606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0"/>
          <p:cNvSpPr txBox="1"/>
          <p:nvPr>
            <p:ph type="ctrTitle"/>
          </p:nvPr>
        </p:nvSpPr>
        <p:spPr>
          <a:xfrm>
            <a:off x="290250" y="-609400"/>
            <a:ext cx="86832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Wi-Fi</a:t>
            </a:r>
            <a:r>
              <a:rPr lang="en" sz="3000"/>
              <a:t> Use Cases</a:t>
            </a:r>
            <a:endParaRPr sz="3000"/>
          </a:p>
        </p:txBody>
      </p:sp>
      <p:cxnSp>
        <p:nvCxnSpPr>
          <p:cNvPr id="346" name="Google Shape;346;p40"/>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7" name="Google Shape;347;p40"/>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48" name="Google Shape;348;p40"/>
          <p:cNvSpPr txBox="1"/>
          <p:nvPr>
            <p:ph idx="1" type="subTitle"/>
          </p:nvPr>
        </p:nvSpPr>
        <p:spPr>
          <a:xfrm>
            <a:off x="214050" y="1422275"/>
            <a:ext cx="8845500" cy="3330900"/>
          </a:xfrm>
          <a:prstGeom prst="rect">
            <a:avLst/>
          </a:prstGeom>
          <a:ln>
            <a:noFill/>
          </a:ln>
        </p:spPr>
        <p:txBody>
          <a:bodyPr anchorCtr="0" anchor="t" bIns="91425" lIns="91425" spcFirstLastPara="1" rIns="91425" wrap="square" tIns="91425">
            <a:noAutofit/>
          </a:bodyPr>
          <a:lstStyle/>
          <a:p>
            <a:pPr indent="-342900" lvl="0" marL="457200" marR="0" rtl="0" algn="l">
              <a:lnSpc>
                <a:spcPct val="150000"/>
              </a:lnSpc>
              <a:spcBef>
                <a:spcPts val="0"/>
              </a:spcBef>
              <a:spcAft>
                <a:spcPts val="0"/>
              </a:spcAft>
              <a:buClr>
                <a:schemeClr val="dk1"/>
              </a:buClr>
              <a:buSzPts val="1800"/>
              <a:buChar char="❏"/>
            </a:pPr>
            <a:r>
              <a:rPr lang="en" sz="1800">
                <a:solidFill>
                  <a:schemeClr val="dk1"/>
                </a:solidFill>
              </a:rPr>
              <a:t>For development of early 802.11ax standard, the primary use case of </a:t>
            </a:r>
            <a:r>
              <a:rPr lang="en" sz="1800">
                <a:solidFill>
                  <a:schemeClr val="dk1"/>
                </a:solidFill>
              </a:rPr>
              <a:t>Wi-Fi was fo</a:t>
            </a:r>
            <a:r>
              <a:rPr lang="en" sz="1800">
                <a:solidFill>
                  <a:schemeClr val="dk1"/>
                </a:solidFill>
              </a:rPr>
              <a:t>r high-density network environments like large public venues.</a:t>
            </a:r>
            <a:endParaRPr sz="1800">
              <a:solidFill>
                <a:schemeClr val="dk1"/>
              </a:solidFill>
            </a:endParaRPr>
          </a:p>
          <a:p>
            <a:pPr indent="-342900" lvl="0" marL="457200" marR="0" rtl="0" algn="l">
              <a:lnSpc>
                <a:spcPct val="150000"/>
              </a:lnSpc>
              <a:spcBef>
                <a:spcPts val="0"/>
              </a:spcBef>
              <a:spcAft>
                <a:spcPts val="0"/>
              </a:spcAft>
              <a:buClr>
                <a:schemeClr val="dk1"/>
              </a:buClr>
              <a:buSzPts val="1800"/>
              <a:buChar char="❏"/>
            </a:pPr>
            <a:r>
              <a:rPr lang="en" sz="1800">
                <a:solidFill>
                  <a:schemeClr val="dk1"/>
                </a:solidFill>
              </a:rPr>
              <a:t>High-density means twenty or more devices to provide an acceptable level of service to all users on the</a:t>
            </a:r>
            <a:r>
              <a:rPr lang="en" sz="1800">
                <a:solidFill>
                  <a:schemeClr val="dk1"/>
                </a:solidFill>
              </a:rPr>
              <a:t> Wi-Fi</a:t>
            </a:r>
            <a:r>
              <a:rPr lang="en" sz="1800">
                <a:solidFill>
                  <a:schemeClr val="dk1"/>
                </a:solidFill>
              </a:rPr>
              <a:t> network of the enterprise.</a:t>
            </a:r>
            <a:endParaRPr sz="1800">
              <a:solidFill>
                <a:schemeClr val="dk1"/>
              </a:solidFill>
            </a:endParaRPr>
          </a:p>
          <a:p>
            <a:pPr indent="-342900" lvl="0" marL="457200" marR="0" rtl="0" algn="l">
              <a:lnSpc>
                <a:spcPct val="150000"/>
              </a:lnSpc>
              <a:spcBef>
                <a:spcPts val="0"/>
              </a:spcBef>
              <a:spcAft>
                <a:spcPts val="0"/>
              </a:spcAft>
              <a:buClr>
                <a:schemeClr val="dk1"/>
              </a:buClr>
              <a:buSzPts val="1800"/>
              <a:buChar char="❏"/>
            </a:pPr>
            <a:r>
              <a:rPr lang="en" sz="1800">
                <a:solidFill>
                  <a:schemeClr val="dk1"/>
                </a:solidFill>
              </a:rPr>
              <a:t>It is challenging for today’s enterprises to deal with corporate-owned wireless devices, employee devices, guest devices, wireless security cameras, environmental sensors, and more.</a:t>
            </a:r>
            <a:endParaRPr sz="1800">
              <a:solidFill>
                <a:schemeClr val="dk1"/>
              </a:solidFill>
            </a:endParaRPr>
          </a:p>
        </p:txBody>
      </p:sp>
      <p:sp>
        <p:nvSpPr>
          <p:cNvPr id="349" name="Google Shape;349;p40"/>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1"/>
          <p:cNvSpPr txBox="1"/>
          <p:nvPr>
            <p:ph type="ctrTitle"/>
          </p:nvPr>
        </p:nvSpPr>
        <p:spPr>
          <a:xfrm>
            <a:off x="290250" y="-609400"/>
            <a:ext cx="86832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Wi-Fi Use Cases</a:t>
            </a:r>
            <a:endParaRPr sz="3000"/>
          </a:p>
        </p:txBody>
      </p:sp>
      <p:cxnSp>
        <p:nvCxnSpPr>
          <p:cNvPr id="355" name="Google Shape;355;p41"/>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56" name="Google Shape;356;p41"/>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57" name="Google Shape;357;p41"/>
          <p:cNvSpPr txBox="1"/>
          <p:nvPr>
            <p:ph idx="1" type="subTitle"/>
          </p:nvPr>
        </p:nvSpPr>
        <p:spPr>
          <a:xfrm>
            <a:off x="214050" y="1422275"/>
            <a:ext cx="8845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Due to the potential of IoT of providing wireless access for almost everything, the complexity of these challenges has been increased.</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There are numerous Wi-Fi devices even within a private home that includes voice-activated smart speakers, laptops, tablets, smart-phones, etc.</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Therefore, the home becomes a Wi-Fi hive of activity with all these connected devices.</a:t>
            </a:r>
            <a:endParaRPr sz="1900">
              <a:solidFill>
                <a:schemeClr val="dk1"/>
              </a:solidFill>
            </a:endParaRPr>
          </a:p>
        </p:txBody>
      </p:sp>
      <p:sp>
        <p:nvSpPr>
          <p:cNvPr id="358" name="Google Shape;358;p41"/>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2"/>
          <p:cNvSpPr txBox="1"/>
          <p:nvPr>
            <p:ph type="ctrTitle"/>
          </p:nvPr>
        </p:nvSpPr>
        <p:spPr>
          <a:xfrm>
            <a:off x="290250" y="-609400"/>
            <a:ext cx="86832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Wi-Fi Use Cases</a:t>
            </a:r>
            <a:endParaRPr sz="3000"/>
          </a:p>
        </p:txBody>
      </p:sp>
      <p:cxnSp>
        <p:nvCxnSpPr>
          <p:cNvPr id="364" name="Google Shape;364;p42"/>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65" name="Google Shape;365;p42"/>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66" name="Google Shape;366;p42"/>
          <p:cNvSpPr txBox="1"/>
          <p:nvPr>
            <p:ph idx="1" type="subTitle"/>
          </p:nvPr>
        </p:nvSpPr>
        <p:spPr>
          <a:xfrm>
            <a:off x="214050" y="1422275"/>
            <a:ext cx="8845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The another key use case for newer Wi-Fi technologies is the increase in the volume of streaming video.</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The parity must be maintained by the Wi-Fi standards with the rapidly evolving 5G cellular standard so that they remain viable users alternative to cellular networks.</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The streaming video is time-bounded in addition to dealing with the large data objects of the video i.e. the latency must be kept low.</a:t>
            </a:r>
            <a:endParaRPr sz="1900">
              <a:solidFill>
                <a:schemeClr val="dk1"/>
              </a:solidFill>
            </a:endParaRPr>
          </a:p>
        </p:txBody>
      </p:sp>
      <p:sp>
        <p:nvSpPr>
          <p:cNvPr id="367" name="Google Shape;367;p42"/>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3"/>
          <p:cNvSpPr txBox="1"/>
          <p:nvPr>
            <p:ph type="ctrTitle"/>
          </p:nvPr>
        </p:nvSpPr>
        <p:spPr>
          <a:xfrm>
            <a:off x="290250" y="-609400"/>
            <a:ext cx="86832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Wi-Fi Use Cases</a:t>
            </a:r>
            <a:endParaRPr sz="3000"/>
          </a:p>
        </p:txBody>
      </p:sp>
      <p:cxnSp>
        <p:nvCxnSpPr>
          <p:cNvPr id="373" name="Google Shape;373;p43"/>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74" name="Google Shape;374;p43"/>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75" name="Google Shape;375;p43"/>
          <p:cNvSpPr txBox="1"/>
          <p:nvPr>
            <p:ph idx="1" type="subTitle"/>
          </p:nvPr>
        </p:nvSpPr>
        <p:spPr>
          <a:xfrm>
            <a:off x="214050" y="1422275"/>
            <a:ext cx="8845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The dreaded buffering message, or worse has been resulted by the delays in transmissions caused by the network congestion or retransmissions required by problems with prevailing radio conditions.</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Between 2 and 20 Mbps is required by the most of the high-definition (HD) video traffic because video can be highly compressed during transmission.</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A bigger challenge is represented by the 4k video as Ultra HD Blu-Ray runs at about 82 to 128 Mbps.</a:t>
            </a:r>
            <a:endParaRPr sz="1900">
              <a:solidFill>
                <a:schemeClr val="dk1"/>
              </a:solidFill>
            </a:endParaRPr>
          </a:p>
        </p:txBody>
      </p:sp>
      <p:sp>
        <p:nvSpPr>
          <p:cNvPr id="376" name="Google Shape;376;p43"/>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cxnSp>
        <p:nvCxnSpPr>
          <p:cNvPr id="174" name="Google Shape;174;p26"/>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 name="Google Shape;175;p26"/>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 name="Google Shape;176;p26"/>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 name="Google Shape;177;p26"/>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8" name="Google Shape;178;p26"/>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9" name="Google Shape;179;p26"/>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0" name="Google Shape;180;p26"/>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1" name="Google Shape;181;p26"/>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2" name="Google Shape;182;p26"/>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3" name="Google Shape;183;p26"/>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4" name="Google Shape;184;p26"/>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5" name="Google Shape;185;p26"/>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6" name="Google Shape;186;p26"/>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 name="Google Shape;187;p26"/>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 name="Google Shape;188;p26"/>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9" name="Google Shape;189;p26"/>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0" name="Google Shape;190;p26"/>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1" name="Google Shape;191;p26"/>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2" name="Google Shape;192;p26"/>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3" name="Google Shape;193;p26"/>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 name="Google Shape;194;p26"/>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 name="Google Shape;195;p26"/>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 name="Google Shape;196;p26"/>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 name="Google Shape;197;p26"/>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8" name="Google Shape;198;p26"/>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9" name="Google Shape;199;p26"/>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0" name="Google Shape;200;p26"/>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1" name="Google Shape;201;p26"/>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 name="Google Shape;202;p26"/>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 name="Google Shape;203;p26"/>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 name="Google Shape;204;p26"/>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 name="Google Shape;205;p26"/>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6" name="Google Shape;206;p26"/>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7" name="Google Shape;207;p26"/>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 name="Google Shape;208;p26"/>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 name="Google Shape;209;p26"/>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 name="Google Shape;210;p26"/>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 name="Google Shape;211;p26"/>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2" name="Google Shape;212;p26"/>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3" name="Google Shape;213;p26"/>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4" name="Google Shape;214;p26"/>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 name="Google Shape;215;p26"/>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 name="Google Shape;216;p26"/>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 name="Google Shape;217;p26"/>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 name="Google Shape;218;p26"/>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9" name="Google Shape;219;p26"/>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0" name="Google Shape;220;p26"/>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1" name="Google Shape;221;p26"/>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22" name="Google Shape;222;p26"/>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6"/>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Introduction</a:t>
            </a:r>
            <a:endParaRPr b="1" sz="4000">
              <a:solidFill>
                <a:schemeClr val="lt1"/>
              </a:solidFill>
              <a:latin typeface="Montserrat"/>
              <a:ea typeface="Montserrat"/>
              <a:cs typeface="Montserrat"/>
              <a:sym typeface="Montserrat"/>
            </a:endParaRPr>
          </a:p>
        </p:txBody>
      </p:sp>
      <p:pic>
        <p:nvPicPr>
          <p:cNvPr id="224" name="Google Shape;224;p26"/>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4"/>
          <p:cNvSpPr txBox="1"/>
          <p:nvPr>
            <p:ph type="ctrTitle"/>
          </p:nvPr>
        </p:nvSpPr>
        <p:spPr>
          <a:xfrm>
            <a:off x="290250" y="-609400"/>
            <a:ext cx="86832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Wi-Fi Use Cases</a:t>
            </a:r>
            <a:endParaRPr sz="3000"/>
          </a:p>
        </p:txBody>
      </p:sp>
      <p:cxnSp>
        <p:nvCxnSpPr>
          <p:cNvPr id="382" name="Google Shape;382;p44"/>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83" name="Google Shape;383;p44"/>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84" name="Google Shape;384;p44"/>
          <p:cNvSpPr txBox="1"/>
          <p:nvPr>
            <p:ph idx="1" type="subTitle"/>
          </p:nvPr>
        </p:nvSpPr>
        <p:spPr>
          <a:xfrm>
            <a:off x="214050" y="1422275"/>
            <a:ext cx="8845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Handling the growth of the WLAN will be becoming the biggest challenge with gigabits of performance instantaneously available on each Wi-Fi channel.</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In order to address the aggregate demand, there is a need of providing as much throughput and efficiency as possible.</a:t>
            </a:r>
            <a:endParaRPr sz="1900">
              <a:solidFill>
                <a:schemeClr val="dk1"/>
              </a:solidFill>
            </a:endParaRPr>
          </a:p>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It is also expected that the largest market segment in wireless mesh networks is represented by the 2.4 GHz devices through 2022.</a:t>
            </a:r>
            <a:endParaRPr sz="1900">
              <a:solidFill>
                <a:schemeClr val="dk1"/>
              </a:solidFill>
            </a:endParaRPr>
          </a:p>
        </p:txBody>
      </p:sp>
      <p:sp>
        <p:nvSpPr>
          <p:cNvPr id="385" name="Google Shape;385;p44"/>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5"/>
          <p:cNvSpPr txBox="1"/>
          <p:nvPr>
            <p:ph type="ctrTitle"/>
          </p:nvPr>
        </p:nvSpPr>
        <p:spPr>
          <a:xfrm>
            <a:off x="290250" y="-609400"/>
            <a:ext cx="86832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Wi-Fi Use Cases</a:t>
            </a:r>
            <a:endParaRPr sz="3000"/>
          </a:p>
        </p:txBody>
      </p:sp>
      <p:cxnSp>
        <p:nvCxnSpPr>
          <p:cNvPr id="391" name="Google Shape;391;p45"/>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92" name="Google Shape;392;p45"/>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93" name="Google Shape;393;p45"/>
          <p:cNvSpPr txBox="1"/>
          <p:nvPr>
            <p:ph idx="1" type="subTitle"/>
          </p:nvPr>
        </p:nvSpPr>
        <p:spPr>
          <a:xfrm>
            <a:off x="214050" y="1422275"/>
            <a:ext cx="8845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chemeClr val="dk1"/>
              </a:buClr>
              <a:buSzPts val="1900"/>
              <a:buChar char="❏"/>
            </a:pPr>
            <a:r>
              <a:rPr lang="en" sz="1900">
                <a:solidFill>
                  <a:schemeClr val="dk1"/>
                </a:solidFill>
              </a:rPr>
              <a:t>A new Wi-Fi standard is needed to support the expected growth of 2.4 GHz devices, as well as backward compatibility with 802.11n and older Wi-Fi devices should be provided.</a:t>
            </a:r>
            <a:endParaRPr sz="1900">
              <a:solidFill>
                <a:schemeClr val="dk1"/>
              </a:solidFill>
            </a:endParaRPr>
          </a:p>
        </p:txBody>
      </p:sp>
      <p:sp>
        <p:nvSpPr>
          <p:cNvPr id="394" name="Google Shape;394;p45"/>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cxnSp>
        <p:nvCxnSpPr>
          <p:cNvPr id="399" name="Google Shape;399;p46"/>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00" name="Google Shape;400;p46"/>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01" name="Google Shape;401;p46"/>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02" name="Google Shape;402;p46"/>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03" name="Google Shape;403;p46"/>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04" name="Google Shape;404;p46"/>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05" name="Google Shape;405;p46"/>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06" name="Google Shape;406;p46"/>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07" name="Google Shape;407;p46"/>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08" name="Google Shape;408;p46"/>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09" name="Google Shape;409;p46"/>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0" name="Google Shape;410;p46"/>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1" name="Google Shape;411;p46"/>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2" name="Google Shape;412;p46"/>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3" name="Google Shape;413;p46"/>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4" name="Google Shape;414;p46"/>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5" name="Google Shape;415;p46"/>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6" name="Google Shape;416;p46"/>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7" name="Google Shape;417;p46"/>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8" name="Google Shape;418;p46"/>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9" name="Google Shape;419;p46"/>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0" name="Google Shape;420;p46"/>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1" name="Google Shape;421;p46"/>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2" name="Google Shape;422;p46"/>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3" name="Google Shape;423;p46"/>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4" name="Google Shape;424;p46"/>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5" name="Google Shape;425;p46"/>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6" name="Google Shape;426;p46"/>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7" name="Google Shape;427;p46"/>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8" name="Google Shape;428;p46"/>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9" name="Google Shape;429;p46"/>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0" name="Google Shape;430;p46"/>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1" name="Google Shape;431;p46"/>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2" name="Google Shape;432;p46"/>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3" name="Google Shape;433;p46"/>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4" name="Google Shape;434;p46"/>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5" name="Google Shape;435;p46"/>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6" name="Google Shape;436;p46"/>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7" name="Google Shape;437;p46"/>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8" name="Google Shape;438;p46"/>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9" name="Google Shape;439;p46"/>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0" name="Google Shape;440;p46"/>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1" name="Google Shape;441;p46"/>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2" name="Google Shape;442;p46"/>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3" name="Google Shape;443;p46"/>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4" name="Google Shape;444;p46"/>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5" name="Google Shape;445;p46"/>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6" name="Google Shape;446;p46"/>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447" name="Google Shape;447;p46"/>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6"/>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Thanks</a:t>
            </a:r>
            <a:endParaRPr b="1" sz="4400">
              <a:solidFill>
                <a:schemeClr val="lt1"/>
              </a:solidFill>
            </a:endParaRPr>
          </a:p>
        </p:txBody>
      </p:sp>
      <p:pic>
        <p:nvPicPr>
          <p:cNvPr id="449" name="Google Shape;449;p46"/>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cxnSp>
        <p:nvCxnSpPr>
          <p:cNvPr id="454" name="Google Shape;454;p47"/>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5" name="Google Shape;455;p47"/>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6" name="Google Shape;456;p47"/>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7" name="Google Shape;457;p47"/>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8" name="Google Shape;458;p47"/>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9" name="Google Shape;459;p47"/>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60" name="Google Shape;460;p47"/>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61" name="Google Shape;461;p47"/>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62" name="Google Shape;462;p47"/>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63" name="Google Shape;463;p47"/>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64" name="Google Shape;464;p47"/>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65" name="Google Shape;465;p47"/>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66" name="Google Shape;466;p47"/>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67" name="Google Shape;467;p47"/>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68" name="Google Shape;468;p47"/>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69" name="Google Shape;469;p47"/>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70" name="Google Shape;470;p47"/>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71" name="Google Shape;471;p47"/>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72" name="Google Shape;472;p47"/>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73" name="Google Shape;473;p47"/>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74" name="Google Shape;474;p47"/>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75" name="Google Shape;475;p47"/>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76" name="Google Shape;476;p47"/>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77" name="Google Shape;477;p47"/>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78" name="Google Shape;478;p47"/>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79" name="Google Shape;479;p47"/>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0" name="Google Shape;480;p47"/>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1" name="Google Shape;481;p47"/>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2" name="Google Shape;482;p47"/>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3" name="Google Shape;483;p47"/>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4" name="Google Shape;484;p47"/>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5" name="Google Shape;485;p47"/>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6" name="Google Shape;486;p47"/>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7" name="Google Shape;487;p47"/>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8" name="Google Shape;488;p47"/>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9" name="Google Shape;489;p47"/>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0" name="Google Shape;490;p47"/>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1" name="Google Shape;491;p47"/>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2" name="Google Shape;492;p47"/>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3" name="Google Shape;493;p47"/>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4" name="Google Shape;494;p47"/>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5" name="Google Shape;495;p47"/>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6" name="Google Shape;496;p47"/>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7" name="Google Shape;497;p47"/>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8" name="Google Shape;498;p47"/>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9" name="Google Shape;499;p47"/>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0" name="Google Shape;500;p47"/>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1" name="Google Shape;501;p47"/>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02" name="Google Shape;502;p47"/>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7"/>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802.11ax Key Technologies</a:t>
            </a:r>
            <a:endParaRPr b="1" sz="4000">
              <a:solidFill>
                <a:schemeClr val="lt1"/>
              </a:solidFill>
              <a:latin typeface="Montserrat"/>
              <a:ea typeface="Montserrat"/>
              <a:cs typeface="Montserrat"/>
              <a:sym typeface="Montserrat"/>
            </a:endParaRPr>
          </a:p>
        </p:txBody>
      </p:sp>
      <p:pic>
        <p:nvPicPr>
          <p:cNvPr id="504" name="Google Shape;504;p47"/>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8"/>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Multi-User (MU) Defined</a:t>
            </a:r>
            <a:endParaRPr sz="3000"/>
          </a:p>
        </p:txBody>
      </p:sp>
      <p:cxnSp>
        <p:nvCxnSpPr>
          <p:cNvPr id="510" name="Google Shape;510;p48"/>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11" name="Google Shape;511;p48"/>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12" name="Google Shape;512;p48"/>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802.11ax applies MU to multiple technologies.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MU means that there are simultaneous transmissions between an access point (AP) and multiple Wi-Fi clients that depends on the supported technology.</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use of multi-user orthogonal frequency division multiple access (MU-OFDMA) and multi-user multiple-input multiple-output (MU-MIMO) technologies are defined by 802.11ax.</a:t>
            </a:r>
            <a:endParaRPr sz="1900">
              <a:solidFill>
                <a:srgbClr val="FFFFFF"/>
              </a:solidFill>
            </a:endParaRPr>
          </a:p>
        </p:txBody>
      </p:sp>
      <p:sp>
        <p:nvSpPr>
          <p:cNvPr id="513" name="Google Shape;513;p48"/>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9"/>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Multi-User (MU) Defined</a:t>
            </a:r>
            <a:endParaRPr sz="3000"/>
          </a:p>
        </p:txBody>
      </p:sp>
      <p:cxnSp>
        <p:nvCxnSpPr>
          <p:cNvPr id="519" name="Google Shape;519;p49"/>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0" name="Google Shape;520;p49"/>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21" name="Google Shape;521;p49"/>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802.11ax has the most important new capability named as orthogonal frequency division multiple access (OFDMA) that simultaneously serves the multiple users with varying bandwidth.</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802.11ax radios also support OFDM for backward compatibility.</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In OFDMA, a Wi-Fi channel is subdivided into smaller frequency allocations known as resource units (RUs) that will enable an access point (AP) so that communication can be synchronized with multiple individual clients assigned to specific RUs.</a:t>
            </a:r>
            <a:endParaRPr sz="1900">
              <a:solidFill>
                <a:srgbClr val="FFFFFF"/>
              </a:solidFill>
            </a:endParaRPr>
          </a:p>
        </p:txBody>
      </p:sp>
      <p:sp>
        <p:nvSpPr>
          <p:cNvPr id="522" name="Google Shape;522;p49"/>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50"/>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Multi-User (MU) Defined</a:t>
            </a:r>
            <a:endParaRPr sz="2600"/>
          </a:p>
        </p:txBody>
      </p:sp>
      <p:cxnSp>
        <p:nvCxnSpPr>
          <p:cNvPr id="528" name="Google Shape;528;p50"/>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9" name="Google Shape;529;p50"/>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30" name="Google Shape;530;p50"/>
          <p:cNvSpPr txBox="1"/>
          <p:nvPr>
            <p:ph idx="1" type="subTitle"/>
          </p:nvPr>
        </p:nvSpPr>
        <p:spPr>
          <a:xfrm>
            <a:off x="265500" y="1168800"/>
            <a:ext cx="4249500" cy="1345500"/>
          </a:xfrm>
          <a:prstGeom prst="rect">
            <a:avLst/>
          </a:prstGeom>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FFFFFF"/>
              </a:buClr>
              <a:buSzPts val="1800"/>
              <a:buChar char="❏"/>
            </a:pPr>
            <a:r>
              <a:rPr lang="en" sz="1800"/>
              <a:t>There can be a simultaneous transmission of small frames to multiple users in parallel as shown in the figure.</a:t>
            </a:r>
            <a:endParaRPr sz="1800"/>
          </a:p>
          <a:p>
            <a:pPr indent="-342900" lvl="0" marL="457200" rtl="0" algn="l">
              <a:lnSpc>
                <a:spcPct val="150000"/>
              </a:lnSpc>
              <a:spcBef>
                <a:spcPts val="0"/>
              </a:spcBef>
              <a:spcAft>
                <a:spcPts val="0"/>
              </a:spcAft>
              <a:buClr>
                <a:srgbClr val="FFFFFF"/>
              </a:buClr>
              <a:buSzPts val="1800"/>
              <a:buChar char="❏"/>
            </a:pPr>
            <a:r>
              <a:rPr lang="en" sz="1800"/>
              <a:t>The excessive overhead at the medium access control (MAC) sublayer has been cut down due to the simultaneous transmission.</a:t>
            </a:r>
            <a:endParaRPr sz="1800"/>
          </a:p>
        </p:txBody>
      </p:sp>
      <p:pic>
        <p:nvPicPr>
          <p:cNvPr id="531" name="Google Shape;531;p50"/>
          <p:cNvPicPr preferRelativeResize="0"/>
          <p:nvPr/>
        </p:nvPicPr>
        <p:blipFill>
          <a:blip r:embed="rId3">
            <a:alphaModFix/>
          </a:blip>
          <a:stretch>
            <a:fillRect/>
          </a:stretch>
        </p:blipFill>
        <p:spPr>
          <a:xfrm>
            <a:off x="4620725" y="1485700"/>
            <a:ext cx="4463249" cy="2611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1"/>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Multi-User (MU) Defined</a:t>
            </a:r>
            <a:endParaRPr sz="3000"/>
          </a:p>
        </p:txBody>
      </p:sp>
      <p:cxnSp>
        <p:nvCxnSpPr>
          <p:cNvPr id="537" name="Google Shape;537;p51"/>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38" name="Google Shape;538;p51"/>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39" name="Google Shape;539;p51"/>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whole channel has been allocated by the AP to a single user or it has been partitioned to simultaneously serve the multiple users on the basis of needs of client traffic.</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OFDMA results in better frequency reuse, reduced latency, and increased efficiency.</a:t>
            </a:r>
            <a:endParaRPr sz="1900">
              <a:solidFill>
                <a:srgbClr val="FFFFFF"/>
              </a:solidFill>
            </a:endParaRPr>
          </a:p>
        </p:txBody>
      </p:sp>
      <p:sp>
        <p:nvSpPr>
          <p:cNvPr id="540" name="Google Shape;540;p51"/>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2"/>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Multi-User (MU) Defined</a:t>
            </a:r>
            <a:endParaRPr sz="3000"/>
          </a:p>
        </p:txBody>
      </p:sp>
      <p:cxnSp>
        <p:nvCxnSpPr>
          <p:cNvPr id="546" name="Google Shape;546;p52"/>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47" name="Google Shape;547;p52"/>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48" name="Google Shape;548;p52"/>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Subcarriers</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In OFDM, a channel is divided into subcarriers through an Inverse Fast Fourier Transform (IFFT).</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There is an orthogonal spacing between the subcarriers so that they do not interfere with each other despite the lack of guard bands between them.</a:t>
            </a:r>
            <a:endParaRPr sz="1900">
              <a:solidFill>
                <a:srgbClr val="FFFFFF"/>
              </a:solidFill>
            </a:endParaRPr>
          </a:p>
        </p:txBody>
      </p:sp>
      <p:sp>
        <p:nvSpPr>
          <p:cNvPr id="549" name="Google Shape;549;p52"/>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3"/>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Multi-User (MU) Defined</a:t>
            </a:r>
            <a:endParaRPr sz="3000"/>
          </a:p>
        </p:txBody>
      </p:sp>
      <p:cxnSp>
        <p:nvCxnSpPr>
          <p:cNvPr id="555" name="Google Shape;555;p53"/>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56" name="Google Shape;556;p53"/>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57" name="Google Shape;557;p53"/>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Due to this, signal nulls are created in the adjacent subcarrier frequencies due to which intercarrier interference (ICI) can be prevented.</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64 312.5 kHz subcarriers are consisted in the 20 MHz 802.11n/ac OFDM channel.</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A longer OFDM symbol time is introduced in 802.11ax of length 12.8 microseconds, which is four times the legacy symbol time of 3.2 microseconds.</a:t>
            </a:r>
            <a:endParaRPr sz="1900">
              <a:solidFill>
                <a:srgbClr val="FFFFFF"/>
              </a:solidFill>
            </a:endParaRPr>
          </a:p>
        </p:txBody>
      </p:sp>
      <p:sp>
        <p:nvSpPr>
          <p:cNvPr id="558" name="Google Shape;558;p53"/>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History</a:t>
            </a:r>
            <a:endParaRPr sz="3000"/>
          </a:p>
        </p:txBody>
      </p:sp>
      <p:cxnSp>
        <p:nvCxnSpPr>
          <p:cNvPr id="230" name="Google Shape;230;p27"/>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1" name="Google Shape;231;p27"/>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32" name="Google Shape;232;p27"/>
          <p:cNvSpPr txBox="1"/>
          <p:nvPr>
            <p:ph idx="1" type="subTitle"/>
          </p:nvPr>
        </p:nvSpPr>
        <p:spPr>
          <a:xfrm>
            <a:off x="214050" y="1422275"/>
            <a:ext cx="8929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popular wireless LAN technology is Wi-Fi.</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broadband wireless connectivity is provided by it to fixed, portable and moving users in the unlicensed and 2.4/5 GHz frequency bands.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acceptance is rapidly gained by this technology as an alternative to a wired local area network since its deployment is much easier and more cost- efficient.</a:t>
            </a:r>
            <a:endParaRPr sz="1900">
              <a:solidFill>
                <a:srgbClr val="FFFFFF"/>
              </a:solidFill>
            </a:endParaRPr>
          </a:p>
        </p:txBody>
      </p:sp>
      <p:sp>
        <p:nvSpPr>
          <p:cNvPr id="233" name="Google Shape;233;p27"/>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4"/>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Multi-User (MU) Defined</a:t>
            </a:r>
            <a:endParaRPr sz="2600"/>
          </a:p>
        </p:txBody>
      </p:sp>
      <p:cxnSp>
        <p:nvCxnSpPr>
          <p:cNvPr id="564" name="Google Shape;564;p54"/>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65" name="Google Shape;565;p54"/>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66" name="Google Shape;566;p54"/>
          <p:cNvSpPr txBox="1"/>
          <p:nvPr>
            <p:ph idx="1" type="subTitle"/>
          </p:nvPr>
        </p:nvSpPr>
        <p:spPr>
          <a:xfrm>
            <a:off x="265500" y="1168800"/>
            <a:ext cx="4249500" cy="1345500"/>
          </a:xfrm>
          <a:prstGeom prst="rect">
            <a:avLst/>
          </a:prstGeom>
          <a:ln>
            <a:noFill/>
          </a:ln>
        </p:spPr>
        <p:txBody>
          <a:bodyPr anchorCtr="0" anchor="t" bIns="91425" lIns="91425" spcFirstLastPara="1" rIns="91425" wrap="square" tIns="91425">
            <a:noAutofit/>
          </a:bodyPr>
          <a:lstStyle/>
          <a:p>
            <a:pPr indent="-349250" lvl="0" marL="914400" rtl="0" algn="l">
              <a:lnSpc>
                <a:spcPct val="150000"/>
              </a:lnSpc>
              <a:spcBef>
                <a:spcPts val="0"/>
              </a:spcBef>
              <a:spcAft>
                <a:spcPts val="0"/>
              </a:spcAft>
              <a:buClr>
                <a:schemeClr val="dk1"/>
              </a:buClr>
              <a:buSzPts val="1900"/>
              <a:buChar char="❏"/>
            </a:pPr>
            <a:r>
              <a:rPr lang="en" sz="1900"/>
              <a:t>There is a decrease in the size and spacing of the subcarriers from 312.5 kHz to 78.125 kHz due to the longer symbol time as shown in the figure.</a:t>
            </a:r>
            <a:endParaRPr sz="1800"/>
          </a:p>
        </p:txBody>
      </p:sp>
      <p:pic>
        <p:nvPicPr>
          <p:cNvPr id="567" name="Google Shape;567;p54"/>
          <p:cNvPicPr preferRelativeResize="0"/>
          <p:nvPr/>
        </p:nvPicPr>
        <p:blipFill>
          <a:blip r:embed="rId3">
            <a:alphaModFix/>
          </a:blip>
          <a:stretch>
            <a:fillRect/>
          </a:stretch>
        </p:blipFill>
        <p:spPr>
          <a:xfrm>
            <a:off x="4608450" y="1291825"/>
            <a:ext cx="4475525" cy="2519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5"/>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Multi-User (MU) Defined</a:t>
            </a:r>
            <a:endParaRPr sz="3000"/>
          </a:p>
        </p:txBody>
      </p:sp>
      <p:cxnSp>
        <p:nvCxnSpPr>
          <p:cNvPr id="573" name="Google Shape;573;p55"/>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74" name="Google Shape;574;p55"/>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75" name="Google Shape;575;p55"/>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The better equalization and enhanced channel robustness is allowed due to the narrower subcarrier spacing.</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A total of 256 subcarriers are consisted in an OFDMA 20 MHz channel because of the 78.125 kHz spacing.</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Subcarriers are of three types for 802.11ax:</a:t>
            </a:r>
            <a:endParaRPr sz="1900">
              <a:solidFill>
                <a:srgbClr val="FFFFFF"/>
              </a:solidFill>
            </a:endParaRPr>
          </a:p>
          <a:p>
            <a:pPr indent="-349250" lvl="2" marL="1371600" marR="0" rtl="0" algn="l">
              <a:lnSpc>
                <a:spcPct val="150000"/>
              </a:lnSpc>
              <a:spcBef>
                <a:spcPts val="0"/>
              </a:spcBef>
              <a:spcAft>
                <a:spcPts val="0"/>
              </a:spcAft>
              <a:buClr>
                <a:srgbClr val="FFFFFF"/>
              </a:buClr>
              <a:buSzPts val="1900"/>
              <a:buChar char="❏"/>
            </a:pPr>
            <a:r>
              <a:rPr lang="en" sz="1900">
                <a:solidFill>
                  <a:srgbClr val="FFFFFF"/>
                </a:solidFill>
              </a:rPr>
              <a:t>Data subcarriers</a:t>
            </a:r>
            <a:endParaRPr sz="1900">
              <a:solidFill>
                <a:srgbClr val="FFFFFF"/>
              </a:solidFill>
            </a:endParaRPr>
          </a:p>
          <a:p>
            <a:pPr indent="-349250" lvl="2" marL="1371600" marR="0" rtl="0" algn="l">
              <a:lnSpc>
                <a:spcPct val="150000"/>
              </a:lnSpc>
              <a:spcBef>
                <a:spcPts val="0"/>
              </a:spcBef>
              <a:spcAft>
                <a:spcPts val="0"/>
              </a:spcAft>
              <a:buClr>
                <a:srgbClr val="FFFFFF"/>
              </a:buClr>
              <a:buSzPts val="1900"/>
              <a:buChar char="❏"/>
            </a:pPr>
            <a:r>
              <a:rPr lang="en" sz="1900">
                <a:solidFill>
                  <a:srgbClr val="FFFFFF"/>
                </a:solidFill>
              </a:rPr>
              <a:t>Pilot subcarriers</a:t>
            </a:r>
            <a:endParaRPr sz="1900">
              <a:solidFill>
                <a:srgbClr val="FFFFFF"/>
              </a:solidFill>
            </a:endParaRPr>
          </a:p>
          <a:p>
            <a:pPr indent="-349250" lvl="2" marL="1371600" marR="0" rtl="0" algn="l">
              <a:lnSpc>
                <a:spcPct val="150000"/>
              </a:lnSpc>
              <a:spcBef>
                <a:spcPts val="0"/>
              </a:spcBef>
              <a:spcAft>
                <a:spcPts val="0"/>
              </a:spcAft>
              <a:buClr>
                <a:srgbClr val="FFFFFF"/>
              </a:buClr>
              <a:buSzPts val="1900"/>
              <a:buChar char="❏"/>
            </a:pPr>
            <a:r>
              <a:rPr lang="en" sz="1900">
                <a:solidFill>
                  <a:srgbClr val="FFFFFF"/>
                </a:solidFill>
              </a:rPr>
              <a:t>Unused subcarriers</a:t>
            </a:r>
            <a:endParaRPr sz="1900">
              <a:solidFill>
                <a:srgbClr val="FFFFFF"/>
              </a:solidFill>
            </a:endParaRPr>
          </a:p>
        </p:txBody>
      </p:sp>
      <p:sp>
        <p:nvSpPr>
          <p:cNvPr id="576" name="Google Shape;576;p55"/>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56"/>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Multi-User (MU) Defined</a:t>
            </a:r>
            <a:endParaRPr sz="3000"/>
          </a:p>
        </p:txBody>
      </p:sp>
      <p:cxnSp>
        <p:nvCxnSpPr>
          <p:cNvPr id="582" name="Google Shape;582;p56"/>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83" name="Google Shape;583;p56"/>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84" name="Google Shape;584;p56"/>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Font typeface="Raleway"/>
              <a:buChar char="❏"/>
            </a:pPr>
            <a:r>
              <a:rPr lang="en" sz="1900">
                <a:solidFill>
                  <a:srgbClr val="FFFFFF"/>
                </a:solidFill>
              </a:rPr>
              <a:t>Resource Units (RUs)</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When an AP of 802.11n/ac transmits on an OFDM channel to 802.11n/ac clients, each independent downlink transmission uses the entire frequency space of the channel.</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Each independent transmission uses all subcarriers when using a 20 MHz OFDM channel.</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The entire 20 MHz OFDM channel is needed for the client transmission to the AP.</a:t>
            </a:r>
            <a:endParaRPr sz="1900">
              <a:solidFill>
                <a:srgbClr val="FFFFFF"/>
              </a:solidFill>
            </a:endParaRPr>
          </a:p>
        </p:txBody>
      </p:sp>
      <p:sp>
        <p:nvSpPr>
          <p:cNvPr id="585" name="Google Shape;585;p56"/>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57"/>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Multi-User (MU) Defined</a:t>
            </a:r>
            <a:endParaRPr sz="2600"/>
          </a:p>
        </p:txBody>
      </p:sp>
      <p:cxnSp>
        <p:nvCxnSpPr>
          <p:cNvPr id="591" name="Google Shape;591;p57"/>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92" name="Google Shape;592;p57"/>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93" name="Google Shape;593;p57"/>
          <p:cNvSpPr txBox="1"/>
          <p:nvPr>
            <p:ph idx="1" type="subTitle"/>
          </p:nvPr>
        </p:nvSpPr>
        <p:spPr>
          <a:xfrm>
            <a:off x="265500" y="1168800"/>
            <a:ext cx="4249500" cy="1345500"/>
          </a:xfrm>
          <a:prstGeom prst="rect">
            <a:avLst/>
          </a:prstGeom>
          <a:ln>
            <a:noFill/>
          </a:ln>
        </p:spPr>
        <p:txBody>
          <a:bodyPr anchorCtr="0" anchor="t" bIns="91425" lIns="91425" spcFirstLastPara="1" rIns="91425" wrap="square" tIns="91425">
            <a:noAutofit/>
          </a:bodyPr>
          <a:lstStyle/>
          <a:p>
            <a:pPr indent="-349250" lvl="0" marL="914400" rtl="0" algn="l">
              <a:lnSpc>
                <a:spcPct val="150000"/>
              </a:lnSpc>
              <a:spcBef>
                <a:spcPts val="0"/>
              </a:spcBef>
              <a:spcAft>
                <a:spcPts val="0"/>
              </a:spcAft>
              <a:buClr>
                <a:schemeClr val="dk1"/>
              </a:buClr>
              <a:buSzPts val="1900"/>
              <a:buChar char="❏"/>
            </a:pPr>
            <a:r>
              <a:rPr lang="en" sz="1900"/>
              <a:t>A total of 256 subcarriers are consisted in an OFDMA channel as shown in the figure.</a:t>
            </a:r>
            <a:endParaRPr sz="1900"/>
          </a:p>
          <a:p>
            <a:pPr indent="-349250" lvl="0" marL="914400" rtl="0" algn="l">
              <a:lnSpc>
                <a:spcPct val="150000"/>
              </a:lnSpc>
              <a:spcBef>
                <a:spcPts val="0"/>
              </a:spcBef>
              <a:spcAft>
                <a:spcPts val="0"/>
              </a:spcAft>
              <a:buClr>
                <a:srgbClr val="FFFFFF"/>
              </a:buClr>
              <a:buSzPts val="1900"/>
              <a:buChar char="❏"/>
            </a:pPr>
            <a:r>
              <a:rPr lang="en" sz="1900"/>
              <a:t>There is a grouping of these subcarriers into smaller subchannels know as resource units (RUs).</a:t>
            </a:r>
            <a:endParaRPr sz="1900"/>
          </a:p>
        </p:txBody>
      </p:sp>
      <p:pic>
        <p:nvPicPr>
          <p:cNvPr id="594" name="Google Shape;594;p57"/>
          <p:cNvPicPr preferRelativeResize="0"/>
          <p:nvPr/>
        </p:nvPicPr>
        <p:blipFill>
          <a:blip r:embed="rId3">
            <a:alphaModFix/>
          </a:blip>
          <a:stretch>
            <a:fillRect/>
          </a:stretch>
        </p:blipFill>
        <p:spPr>
          <a:xfrm>
            <a:off x="4633000" y="1397400"/>
            <a:ext cx="4450976" cy="25364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8"/>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Multi-User (MU) Defined</a:t>
            </a:r>
            <a:endParaRPr sz="3000"/>
          </a:p>
        </p:txBody>
      </p:sp>
      <p:cxnSp>
        <p:nvCxnSpPr>
          <p:cNvPr id="600" name="Google Shape;600;p58"/>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01" name="Google Shape;601;p58"/>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602" name="Google Shape;602;p58"/>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914400" marR="0" rtl="0" algn="l">
              <a:lnSpc>
                <a:spcPct val="150000"/>
              </a:lnSpc>
              <a:spcBef>
                <a:spcPts val="0"/>
              </a:spcBef>
              <a:spcAft>
                <a:spcPts val="0"/>
              </a:spcAft>
              <a:buClr>
                <a:srgbClr val="FFFFFF"/>
              </a:buClr>
              <a:buSzPts val="1900"/>
              <a:buChar char="❏"/>
            </a:pPr>
            <a:r>
              <a:rPr lang="en" sz="1900">
                <a:solidFill>
                  <a:srgbClr val="FFFFFF"/>
                </a:solidFill>
              </a:rPr>
              <a:t>26, 52, 106, and 242 subcarrier RUs are designated to an 802.11ax AP when 20 MHz channel is subdivided, which roughly equates to 2 MHz, 4 MHz, 8 MHz, and 20 MHz channels, respectively.</a:t>
            </a:r>
            <a:endParaRPr sz="1900">
              <a:solidFill>
                <a:srgbClr val="FFFFFF"/>
              </a:solidFill>
            </a:endParaRPr>
          </a:p>
          <a:p>
            <a:pPr indent="-349250" lvl="0" marL="914400" marR="0" rtl="0" algn="l">
              <a:lnSpc>
                <a:spcPct val="150000"/>
              </a:lnSpc>
              <a:spcBef>
                <a:spcPts val="0"/>
              </a:spcBef>
              <a:spcAft>
                <a:spcPts val="0"/>
              </a:spcAft>
              <a:buClr>
                <a:srgbClr val="FFFFFF"/>
              </a:buClr>
              <a:buSzPts val="1900"/>
              <a:buChar char="❏"/>
            </a:pPr>
            <a:r>
              <a:rPr lang="en" sz="1900">
                <a:solidFill>
                  <a:srgbClr val="FFFFFF"/>
                </a:solidFill>
              </a:rPr>
              <a:t>The 802.11ax AP dictates the number of RUs used within a 20 MHz channel and use different combinations.</a:t>
            </a:r>
            <a:endParaRPr sz="1900">
              <a:solidFill>
                <a:srgbClr val="FFFFFF"/>
              </a:solidFill>
            </a:endParaRPr>
          </a:p>
          <a:p>
            <a:pPr indent="-349250" lvl="0" marL="914400" marR="0" rtl="0" algn="l">
              <a:lnSpc>
                <a:spcPct val="150000"/>
              </a:lnSpc>
              <a:spcBef>
                <a:spcPts val="0"/>
              </a:spcBef>
              <a:spcAft>
                <a:spcPts val="0"/>
              </a:spcAft>
              <a:buClr>
                <a:srgbClr val="FFFFFF"/>
              </a:buClr>
              <a:buSzPts val="1900"/>
              <a:buChar char="❏"/>
            </a:pPr>
            <a:r>
              <a:rPr lang="en" sz="1900">
                <a:solidFill>
                  <a:srgbClr val="FFFFFF"/>
                </a:solidFill>
              </a:rPr>
              <a:t>The whole channel may be allocated by AP to only one client at a time or multiple clients are served simultaneously by partitioning the channel.</a:t>
            </a:r>
            <a:endParaRPr sz="1900">
              <a:solidFill>
                <a:srgbClr val="FFFFFF"/>
              </a:solidFill>
            </a:endParaRPr>
          </a:p>
        </p:txBody>
      </p:sp>
      <p:sp>
        <p:nvSpPr>
          <p:cNvPr id="603" name="Google Shape;603;p58"/>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59"/>
          <p:cNvSpPr txBox="1"/>
          <p:nvPr>
            <p:ph type="title"/>
          </p:nvPr>
        </p:nvSpPr>
        <p:spPr>
          <a:xfrm>
            <a:off x="261650" y="373950"/>
            <a:ext cx="8625900" cy="8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Multi-User (MU) Defined</a:t>
            </a:r>
            <a:endParaRPr sz="3000"/>
          </a:p>
        </p:txBody>
      </p:sp>
      <p:cxnSp>
        <p:nvCxnSpPr>
          <p:cNvPr id="609" name="Google Shape;609;p59"/>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0" name="Google Shape;610;p59"/>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611" name="Google Shape;611;p59"/>
          <p:cNvSpPr txBox="1"/>
          <p:nvPr>
            <p:ph type="title"/>
          </p:nvPr>
        </p:nvSpPr>
        <p:spPr>
          <a:xfrm>
            <a:off x="276475" y="975025"/>
            <a:ext cx="8625900" cy="826500"/>
          </a:xfrm>
          <a:prstGeom prst="rect">
            <a:avLst/>
          </a:prstGeom>
        </p:spPr>
        <p:txBody>
          <a:bodyPr anchorCtr="0" anchor="ctr" bIns="91425" lIns="91425" spcFirstLastPara="1" rIns="91425" wrap="square" tIns="91425">
            <a:noAutofit/>
          </a:bodyPr>
          <a:lstStyle/>
          <a:p>
            <a:pPr indent="-349250" lvl="0" marL="457200" rtl="0" algn="l">
              <a:spcBef>
                <a:spcPts val="0"/>
              </a:spcBef>
              <a:spcAft>
                <a:spcPts val="0"/>
              </a:spcAft>
              <a:buSzPts val="1900"/>
              <a:buFont typeface="Raleway"/>
              <a:buChar char="❏"/>
            </a:pPr>
            <a:r>
              <a:rPr lang="en" sz="1900">
                <a:latin typeface="Raleway"/>
                <a:ea typeface="Raleway"/>
                <a:cs typeface="Raleway"/>
                <a:sym typeface="Raleway"/>
              </a:rPr>
              <a:t>Resource Units and Wide Channels</a:t>
            </a:r>
            <a:endParaRPr sz="1900">
              <a:latin typeface="Raleway"/>
              <a:ea typeface="Raleway"/>
              <a:cs typeface="Raleway"/>
              <a:sym typeface="Raleway"/>
            </a:endParaRPr>
          </a:p>
        </p:txBody>
      </p:sp>
      <p:pic>
        <p:nvPicPr>
          <p:cNvPr id="612" name="Google Shape;612;p59"/>
          <p:cNvPicPr preferRelativeResize="0"/>
          <p:nvPr/>
        </p:nvPicPr>
        <p:blipFill>
          <a:blip r:embed="rId3">
            <a:alphaModFix/>
          </a:blip>
          <a:stretch>
            <a:fillRect/>
          </a:stretch>
        </p:blipFill>
        <p:spPr>
          <a:xfrm>
            <a:off x="429325" y="1609150"/>
            <a:ext cx="8360051" cy="31722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0"/>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Multi-User (MU) Defined</a:t>
            </a:r>
            <a:endParaRPr sz="3000"/>
          </a:p>
        </p:txBody>
      </p:sp>
      <p:cxnSp>
        <p:nvCxnSpPr>
          <p:cNvPr id="618" name="Google Shape;618;p60"/>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9" name="Google Shape;619;p60"/>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620" name="Google Shape;620;p60"/>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914400" marR="0" rtl="0" algn="l">
              <a:lnSpc>
                <a:spcPct val="150000"/>
              </a:lnSpc>
              <a:spcBef>
                <a:spcPts val="0"/>
              </a:spcBef>
              <a:spcAft>
                <a:spcPts val="0"/>
              </a:spcAft>
              <a:buClr>
                <a:srgbClr val="FFFFFF"/>
              </a:buClr>
              <a:buSzPts val="1900"/>
              <a:buChar char="❏"/>
            </a:pPr>
            <a:r>
              <a:rPr lang="en" sz="1900">
                <a:solidFill>
                  <a:srgbClr val="FFFFFF"/>
                </a:solidFill>
              </a:rPr>
              <a:t>Downlink can be transmitted by 802.11ax APs to multiple 802.11ax clients as well as simultaneous uplink transmissions are synchronized from multiple 802.11ax clients.</a:t>
            </a:r>
            <a:endParaRPr sz="1900">
              <a:solidFill>
                <a:srgbClr val="FFFFFF"/>
              </a:solidFill>
            </a:endParaRPr>
          </a:p>
          <a:p>
            <a:pPr indent="-349250" lvl="0" marL="914400" marR="0" rtl="0" algn="l">
              <a:lnSpc>
                <a:spcPct val="150000"/>
              </a:lnSpc>
              <a:spcBef>
                <a:spcPts val="0"/>
              </a:spcBef>
              <a:spcAft>
                <a:spcPts val="0"/>
              </a:spcAft>
              <a:buClr>
                <a:srgbClr val="FFFFFF"/>
              </a:buClr>
              <a:buSzPts val="1900"/>
              <a:buChar char="❏"/>
            </a:pPr>
            <a:r>
              <a:rPr lang="en" sz="1900">
                <a:solidFill>
                  <a:srgbClr val="FFFFFF"/>
                </a:solidFill>
              </a:rPr>
              <a:t>The necessary frame exchanges are brought by using the trigger frames in both cases for multi-user communications.</a:t>
            </a:r>
            <a:endParaRPr sz="1900">
              <a:solidFill>
                <a:srgbClr val="FFFFFF"/>
              </a:solidFill>
            </a:endParaRPr>
          </a:p>
          <a:p>
            <a:pPr indent="-349250" lvl="0" marL="914400" marR="0" rtl="0" algn="l">
              <a:lnSpc>
                <a:spcPct val="150000"/>
              </a:lnSpc>
              <a:spcBef>
                <a:spcPts val="0"/>
              </a:spcBef>
              <a:spcAft>
                <a:spcPts val="0"/>
              </a:spcAft>
              <a:buClr>
                <a:srgbClr val="FFFFFF"/>
              </a:buClr>
              <a:buSzPts val="1900"/>
              <a:buChar char="❏"/>
            </a:pPr>
            <a:r>
              <a:rPr lang="en" sz="1900">
                <a:solidFill>
                  <a:srgbClr val="FFFFFF"/>
                </a:solidFill>
              </a:rPr>
              <a:t>The query of 802.11ax clients about buffered data and the quality of service (QoS) is performed using trigger frames.</a:t>
            </a:r>
            <a:endParaRPr sz="1900">
              <a:solidFill>
                <a:srgbClr val="FFFFFF"/>
              </a:solidFill>
            </a:endParaRPr>
          </a:p>
        </p:txBody>
      </p:sp>
      <p:sp>
        <p:nvSpPr>
          <p:cNvPr id="621" name="Google Shape;621;p60"/>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1"/>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Multi-User (MU) Defined</a:t>
            </a:r>
            <a:endParaRPr sz="3000"/>
          </a:p>
        </p:txBody>
      </p:sp>
      <p:cxnSp>
        <p:nvCxnSpPr>
          <p:cNvPr id="627" name="Google Shape;627;p61"/>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28" name="Google Shape;628;p61"/>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629" name="Google Shape;629;p61"/>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914400" marR="0" rtl="0" algn="l">
              <a:lnSpc>
                <a:spcPct val="150000"/>
              </a:lnSpc>
              <a:spcBef>
                <a:spcPts val="0"/>
              </a:spcBef>
              <a:spcAft>
                <a:spcPts val="0"/>
              </a:spcAft>
              <a:buClr>
                <a:srgbClr val="FFFFFF"/>
              </a:buClr>
              <a:buSzPts val="1900"/>
              <a:buChar char="❏"/>
            </a:pPr>
            <a:r>
              <a:rPr lang="en" sz="1900">
                <a:solidFill>
                  <a:srgbClr val="FFFFFF"/>
                </a:solidFill>
              </a:rPr>
              <a:t>802.11ax clients respond with buffer status reports so that the AP can be assisted to allocate RUSs for synchronized uplink transmissions.</a:t>
            </a:r>
            <a:endParaRPr sz="1900">
              <a:solidFill>
                <a:srgbClr val="FFFFFF"/>
              </a:solidFill>
            </a:endParaRPr>
          </a:p>
        </p:txBody>
      </p:sp>
      <p:sp>
        <p:nvSpPr>
          <p:cNvPr id="630" name="Google Shape;630;p61"/>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cxnSp>
        <p:nvCxnSpPr>
          <p:cNvPr id="635" name="Google Shape;635;p62"/>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6" name="Google Shape;636;p62"/>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7" name="Google Shape;637;p62"/>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8" name="Google Shape;638;p62"/>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9" name="Google Shape;639;p62"/>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0" name="Google Shape;640;p62"/>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1" name="Google Shape;641;p62"/>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2" name="Google Shape;642;p62"/>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3" name="Google Shape;643;p62"/>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4" name="Google Shape;644;p62"/>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5" name="Google Shape;645;p62"/>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6" name="Google Shape;646;p62"/>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7" name="Google Shape;647;p62"/>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8" name="Google Shape;648;p62"/>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9" name="Google Shape;649;p62"/>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0" name="Google Shape;650;p62"/>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1" name="Google Shape;651;p62"/>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2" name="Google Shape;652;p62"/>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3" name="Google Shape;653;p62"/>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4" name="Google Shape;654;p62"/>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5" name="Google Shape;655;p62"/>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6" name="Google Shape;656;p62"/>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7" name="Google Shape;657;p62"/>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8" name="Google Shape;658;p62"/>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9" name="Google Shape;659;p62"/>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60" name="Google Shape;660;p62"/>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61" name="Google Shape;661;p62"/>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62" name="Google Shape;662;p62"/>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63" name="Google Shape;663;p62"/>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64" name="Google Shape;664;p62"/>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65" name="Google Shape;665;p62"/>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66" name="Google Shape;666;p62"/>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67" name="Google Shape;667;p62"/>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68" name="Google Shape;668;p62"/>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69" name="Google Shape;669;p62"/>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70" name="Google Shape;670;p62"/>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71" name="Google Shape;671;p62"/>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72" name="Google Shape;672;p62"/>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73" name="Google Shape;673;p62"/>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74" name="Google Shape;674;p62"/>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75" name="Google Shape;675;p62"/>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76" name="Google Shape;676;p62"/>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77" name="Google Shape;677;p62"/>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78" name="Google Shape;678;p62"/>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79" name="Google Shape;679;p62"/>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80" name="Google Shape;680;p62"/>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81" name="Google Shape;681;p62"/>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82" name="Google Shape;682;p62"/>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683" name="Google Shape;683;p62"/>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62"/>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802.11ax Key Technologies I</a:t>
            </a:r>
            <a:endParaRPr b="1" sz="4000">
              <a:solidFill>
                <a:schemeClr val="lt1"/>
              </a:solidFill>
              <a:latin typeface="Montserrat"/>
              <a:ea typeface="Montserrat"/>
              <a:cs typeface="Montserrat"/>
              <a:sym typeface="Montserrat"/>
            </a:endParaRPr>
          </a:p>
        </p:txBody>
      </p:sp>
      <p:pic>
        <p:nvPicPr>
          <p:cNvPr id="685" name="Google Shape;685;p62"/>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63"/>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MU-MIMO</a:t>
            </a:r>
            <a:endParaRPr sz="2600"/>
          </a:p>
        </p:txBody>
      </p:sp>
      <p:cxnSp>
        <p:nvCxnSpPr>
          <p:cNvPr id="691" name="Google Shape;691;p63"/>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92" name="Google Shape;692;p63"/>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693" name="Google Shape;693;p63"/>
          <p:cNvSpPr txBox="1"/>
          <p:nvPr>
            <p:ph idx="1" type="subTitle"/>
          </p:nvPr>
        </p:nvSpPr>
        <p:spPr>
          <a:xfrm>
            <a:off x="265500" y="1168800"/>
            <a:ext cx="4249500" cy="1345500"/>
          </a:xfrm>
          <a:prstGeom prst="rect">
            <a:avLst/>
          </a:prstGeom>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en" sz="1800"/>
              <a:t>The multiple frames are to be transmitted to different receivers at the same time and on the same channel by multi-user, multiple-input multiple-output (MU-MIMO) technology using multiple spatial streams to provide greater efficiency as shown in the figure.</a:t>
            </a:r>
            <a:endParaRPr sz="1800"/>
          </a:p>
        </p:txBody>
      </p:sp>
      <p:pic>
        <p:nvPicPr>
          <p:cNvPr id="694" name="Google Shape;694;p63"/>
          <p:cNvPicPr preferRelativeResize="0"/>
          <p:nvPr/>
        </p:nvPicPr>
        <p:blipFill>
          <a:blip r:embed="rId3">
            <a:alphaModFix/>
          </a:blip>
          <a:stretch>
            <a:fillRect/>
          </a:stretch>
        </p:blipFill>
        <p:spPr>
          <a:xfrm>
            <a:off x="4667400" y="1752600"/>
            <a:ext cx="4324199" cy="24698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History</a:t>
            </a:r>
            <a:endParaRPr sz="3000"/>
          </a:p>
        </p:txBody>
      </p:sp>
      <p:cxnSp>
        <p:nvCxnSpPr>
          <p:cNvPr id="239" name="Google Shape;239;p28"/>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0" name="Google Shape;240;p28"/>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41" name="Google Shape;241;p28"/>
          <p:cNvSpPr txBox="1"/>
          <p:nvPr>
            <p:ph idx="1" type="subTitle"/>
          </p:nvPr>
        </p:nvSpPr>
        <p:spPr>
          <a:xfrm>
            <a:off x="214050" y="1422275"/>
            <a:ext cx="8929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It becomes an everyday necessity of accessing data wirelessly for for both consumers’ enterprises.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entire industries, fueling growth, productivity and profits has been transformed due to unfettered access to information in the last 30 years.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A key role in this transformation has been played by the </a:t>
            </a:r>
            <a:r>
              <a:rPr lang="en" sz="1900">
                <a:solidFill>
                  <a:srgbClr val="FFFFFF"/>
                </a:solidFill>
              </a:rPr>
              <a:t>Wi-Fi</a:t>
            </a:r>
            <a:r>
              <a:rPr lang="en" sz="1900">
                <a:solidFill>
                  <a:srgbClr val="FFFFFF"/>
                </a:solidFill>
              </a:rPr>
              <a:t> technology governed by IEEE 802.11 standard that provides pervasive, low cost access to high data rate wireless connectivity to the users.</a:t>
            </a:r>
            <a:endParaRPr sz="1900">
              <a:solidFill>
                <a:srgbClr val="FFFFFF"/>
              </a:solidFill>
            </a:endParaRPr>
          </a:p>
        </p:txBody>
      </p:sp>
      <p:sp>
        <p:nvSpPr>
          <p:cNvPr id="242" name="Google Shape;242;p28"/>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4"/>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MU-MIMO</a:t>
            </a:r>
            <a:endParaRPr sz="3000"/>
          </a:p>
        </p:txBody>
      </p:sp>
      <p:cxnSp>
        <p:nvCxnSpPr>
          <p:cNvPr id="700" name="Google Shape;700;p64"/>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01" name="Google Shape;701;p64"/>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02" name="Google Shape;702;p64"/>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MU-MIMO </a:t>
            </a:r>
            <a:r>
              <a:rPr lang="en" sz="1900">
                <a:solidFill>
                  <a:schemeClr val="dk1"/>
                </a:solidFill>
              </a:rPr>
              <a:t>simultaneously</a:t>
            </a:r>
            <a:r>
              <a:rPr lang="en" sz="1900">
                <a:solidFill>
                  <a:srgbClr val="FFFFFF"/>
                </a:solidFill>
              </a:rPr>
              <a:t> </a:t>
            </a:r>
            <a:r>
              <a:rPr lang="en" sz="1900">
                <a:solidFill>
                  <a:srgbClr val="FFFFFF"/>
                </a:solidFill>
              </a:rPr>
              <a:t>transmits unique modulated data streams to multiple clients and hence providing spatial multiplexing.</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Only downlink (DL) MU-MIMO is defined in 802.11ac but is not widely implemented for the following reasons:</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Very few MU-MIMO-capable 802.11ac clients</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Sizable physical distance required</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Transmit beamforming (Tx BF) required</a:t>
            </a:r>
            <a:endParaRPr sz="1900">
              <a:solidFill>
                <a:srgbClr val="FFFFFF"/>
              </a:solidFill>
            </a:endParaRPr>
          </a:p>
        </p:txBody>
      </p:sp>
      <p:sp>
        <p:nvSpPr>
          <p:cNvPr id="703" name="Google Shape;703;p64"/>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65"/>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MU-MIMO</a:t>
            </a:r>
            <a:endParaRPr sz="3000"/>
          </a:p>
        </p:txBody>
      </p:sp>
      <p:cxnSp>
        <p:nvCxnSpPr>
          <p:cNvPr id="709" name="Google Shape;709;p65"/>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0" name="Google Shape;710;p65"/>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11" name="Google Shape;711;p65"/>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2900" lvl="0" marL="457200" marR="0" rtl="0" algn="l">
              <a:lnSpc>
                <a:spcPct val="150000"/>
              </a:lnSpc>
              <a:spcBef>
                <a:spcPts val="0"/>
              </a:spcBef>
              <a:spcAft>
                <a:spcPts val="0"/>
              </a:spcAft>
              <a:buClr>
                <a:srgbClr val="FFFFFF"/>
              </a:buClr>
              <a:buSzPts val="1800"/>
              <a:buChar char="❏"/>
            </a:pPr>
            <a:r>
              <a:rPr lang="en" sz="1800">
                <a:solidFill>
                  <a:srgbClr val="FFFFFF"/>
                </a:solidFill>
              </a:rPr>
              <a:t>Some significant MU-MIMO enhancements have proposed in the 802.11ax to address these issues such as grouping sounding frames, data frames, and other frames among multiple users so that overhead can be reduced and uplink response can be increased.</a:t>
            </a:r>
            <a:endParaRPr sz="1800">
              <a:solidFill>
                <a:srgbClr val="FFFFFF"/>
              </a:solidFill>
            </a:endParaRPr>
          </a:p>
          <a:p>
            <a:pPr indent="-342900" lvl="0" marL="457200" marR="0" rtl="0" algn="l">
              <a:lnSpc>
                <a:spcPct val="150000"/>
              </a:lnSpc>
              <a:spcBef>
                <a:spcPts val="0"/>
              </a:spcBef>
              <a:spcAft>
                <a:spcPts val="0"/>
              </a:spcAft>
              <a:buClr>
                <a:srgbClr val="FFFFFF"/>
              </a:buClr>
              <a:buSzPts val="1800"/>
              <a:buChar char="❏"/>
            </a:pPr>
            <a:r>
              <a:rPr lang="en" sz="1800">
                <a:solidFill>
                  <a:srgbClr val="FFFFFF"/>
                </a:solidFill>
              </a:rPr>
              <a:t>802.11ax clients can be signalled by using the trigger frames so that they participate in uplink MU-MIMO communications.</a:t>
            </a:r>
            <a:endParaRPr sz="1800">
              <a:solidFill>
                <a:srgbClr val="FFFFFF"/>
              </a:solidFill>
            </a:endParaRPr>
          </a:p>
          <a:p>
            <a:pPr indent="-342900" lvl="0" marL="457200" marR="0" rtl="0" algn="l">
              <a:lnSpc>
                <a:spcPct val="150000"/>
              </a:lnSpc>
              <a:spcBef>
                <a:spcPts val="0"/>
              </a:spcBef>
              <a:spcAft>
                <a:spcPts val="0"/>
              </a:spcAft>
              <a:buClr>
                <a:srgbClr val="FFFFFF"/>
              </a:buClr>
              <a:buSzPts val="1800"/>
              <a:buChar char="❏"/>
            </a:pPr>
            <a:r>
              <a:rPr lang="en" sz="1800">
                <a:solidFill>
                  <a:srgbClr val="FFFFFF"/>
                </a:solidFill>
              </a:rPr>
              <a:t>A key difference between 802.11ac MU-MIMO and 802.11ax MU-MIMO is the number of MU-MIMO clients communicate with an AP at the same time.</a:t>
            </a:r>
            <a:endParaRPr sz="1800">
              <a:solidFill>
                <a:srgbClr val="FFFFFF"/>
              </a:solidFill>
            </a:endParaRPr>
          </a:p>
        </p:txBody>
      </p:sp>
      <p:sp>
        <p:nvSpPr>
          <p:cNvPr id="712" name="Google Shape;712;p65"/>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66"/>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MU-MIMO</a:t>
            </a:r>
            <a:endParaRPr sz="3000"/>
          </a:p>
        </p:txBody>
      </p:sp>
      <p:cxnSp>
        <p:nvCxnSpPr>
          <p:cNvPr id="718" name="Google Shape;718;p66"/>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9" name="Google Shape;719;p66"/>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20" name="Google Shape;720;p66"/>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802.11ac is limited to a MU-MIMO group of only four clients.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Up to 8x8x8 MU-MIMO are supported by 802.11ax in both downlink and uplink and therefore, up to eight users are simultaneously served by it and higher data throughput has been provided.</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minimum RU size for MU-MIMO for both downlink and uplink is 106 subcarriers or greater.</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Both MU-OFDMA and MU-MIMO are used simultaneously used.</a:t>
            </a:r>
            <a:endParaRPr sz="1900">
              <a:solidFill>
                <a:srgbClr val="FFFFFF"/>
              </a:solidFill>
            </a:endParaRPr>
          </a:p>
        </p:txBody>
      </p:sp>
      <p:sp>
        <p:nvSpPr>
          <p:cNvPr id="721" name="Google Shape;721;p66"/>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67"/>
          <p:cNvSpPr txBox="1"/>
          <p:nvPr>
            <p:ph type="title"/>
          </p:nvPr>
        </p:nvSpPr>
        <p:spPr>
          <a:xfrm>
            <a:off x="261650" y="373950"/>
            <a:ext cx="8625900" cy="8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MU-MIMO</a:t>
            </a:r>
            <a:endParaRPr sz="3000"/>
          </a:p>
        </p:txBody>
      </p:sp>
      <p:cxnSp>
        <p:nvCxnSpPr>
          <p:cNvPr id="727" name="Google Shape;727;p67"/>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28" name="Google Shape;728;p67"/>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29" name="Google Shape;729;p67"/>
          <p:cNvSpPr txBox="1"/>
          <p:nvPr>
            <p:ph type="title"/>
          </p:nvPr>
        </p:nvSpPr>
        <p:spPr>
          <a:xfrm>
            <a:off x="276475" y="975025"/>
            <a:ext cx="8625900" cy="826500"/>
          </a:xfrm>
          <a:prstGeom prst="rect">
            <a:avLst/>
          </a:prstGeom>
        </p:spPr>
        <p:txBody>
          <a:bodyPr anchorCtr="0" anchor="ctr" bIns="91425" lIns="91425" spcFirstLastPara="1" rIns="91425" wrap="square" tIns="91425">
            <a:noAutofit/>
          </a:bodyPr>
          <a:lstStyle/>
          <a:p>
            <a:pPr indent="-349250" lvl="0" marL="457200" rtl="0" algn="l">
              <a:spcBef>
                <a:spcPts val="0"/>
              </a:spcBef>
              <a:spcAft>
                <a:spcPts val="0"/>
              </a:spcAft>
              <a:buSzPts val="1900"/>
              <a:buFont typeface="Raleway"/>
              <a:buChar char="❏"/>
            </a:pPr>
            <a:r>
              <a:rPr lang="en" sz="1900">
                <a:latin typeface="Raleway"/>
                <a:ea typeface="Raleway"/>
                <a:cs typeface="Raleway"/>
                <a:sym typeface="Raleway"/>
              </a:rPr>
              <a:t>Comparison between MU-OFDMA and MU-MIMO.</a:t>
            </a:r>
            <a:endParaRPr sz="1900">
              <a:latin typeface="Raleway"/>
              <a:ea typeface="Raleway"/>
              <a:cs typeface="Raleway"/>
              <a:sym typeface="Raleway"/>
            </a:endParaRPr>
          </a:p>
        </p:txBody>
      </p:sp>
      <p:pic>
        <p:nvPicPr>
          <p:cNvPr id="730" name="Google Shape;730;p67"/>
          <p:cNvPicPr preferRelativeResize="0"/>
          <p:nvPr/>
        </p:nvPicPr>
        <p:blipFill>
          <a:blip r:embed="rId3">
            <a:alphaModFix/>
          </a:blip>
          <a:stretch>
            <a:fillRect/>
          </a:stretch>
        </p:blipFill>
        <p:spPr>
          <a:xfrm>
            <a:off x="429325" y="1659300"/>
            <a:ext cx="8335650" cy="2606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68"/>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Spatial Reuse (BSS Coloring)</a:t>
            </a:r>
            <a:endParaRPr sz="3000"/>
          </a:p>
        </p:txBody>
      </p:sp>
      <p:cxnSp>
        <p:nvCxnSpPr>
          <p:cNvPr id="736" name="Google Shape;736;p68"/>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37" name="Google Shape;737;p68"/>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38" name="Google Shape;738;p68"/>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Radio frequency (RF) communication is used by Wi-Fi which is a half duplex medium.</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Wi-Fi networks use Carrier sense with multiple access collision avoidance (CSMA/CA) method to ensure that only one radio can transmit on the same channel at any given time.</a:t>
            </a:r>
            <a:endParaRPr sz="1900">
              <a:solidFill>
                <a:srgbClr val="FFFFFF"/>
              </a:solidFill>
            </a:endParaRPr>
          </a:p>
        </p:txBody>
      </p:sp>
      <p:sp>
        <p:nvSpPr>
          <p:cNvPr id="739" name="Google Shape;739;p68"/>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69"/>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Spatial Reuse (BSS Coloring)</a:t>
            </a:r>
            <a:endParaRPr sz="3000"/>
          </a:p>
        </p:txBody>
      </p:sp>
      <p:cxnSp>
        <p:nvCxnSpPr>
          <p:cNvPr id="745" name="Google Shape;745;p69"/>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46" name="Google Shape;746;p69"/>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47" name="Google Shape;747;p69"/>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An 802.11 radio will defer transmissions if it hears the physical (PHY) preamble transmissions of any other 802.11 radio at a signal detect (SD) threshold of four decibels (dB) or greater.</a:t>
            </a:r>
            <a:endParaRPr sz="1900">
              <a:solidFill>
                <a:srgbClr val="FFFFFF"/>
              </a:solidFill>
            </a:endParaRPr>
          </a:p>
          <a:p>
            <a:pPr indent="-349250" lvl="0" marL="457200" rtl="0" algn="l">
              <a:lnSpc>
                <a:spcPct val="150000"/>
              </a:lnSpc>
              <a:spcBef>
                <a:spcPts val="0"/>
              </a:spcBef>
              <a:spcAft>
                <a:spcPts val="0"/>
              </a:spcAft>
              <a:buClr>
                <a:srgbClr val="FFFFFF"/>
              </a:buClr>
              <a:buSzPts val="1900"/>
              <a:buChar char="❏"/>
            </a:pPr>
            <a:r>
              <a:rPr lang="en" sz="1900">
                <a:solidFill>
                  <a:schemeClr val="dk1"/>
                </a:solidFill>
              </a:rPr>
              <a:t>A lot of the available bandwidth is consumed by CSMA/CA which is known as contention overhead</a:t>
            </a:r>
            <a:endParaRPr sz="1900">
              <a:solidFill>
                <a:srgbClr val="FFFFFF"/>
              </a:solidFill>
            </a:endParaRPr>
          </a:p>
        </p:txBody>
      </p:sp>
      <p:sp>
        <p:nvSpPr>
          <p:cNvPr id="748" name="Google Shape;748;p69"/>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70"/>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Spatial Reuse (BSS Coloring)</a:t>
            </a:r>
            <a:endParaRPr sz="2200"/>
          </a:p>
        </p:txBody>
      </p:sp>
      <p:cxnSp>
        <p:nvCxnSpPr>
          <p:cNvPr id="754" name="Google Shape;754;p70"/>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55" name="Google Shape;755;p70"/>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56" name="Google Shape;756;p70"/>
          <p:cNvSpPr txBox="1"/>
          <p:nvPr>
            <p:ph idx="1" type="subTitle"/>
          </p:nvPr>
        </p:nvSpPr>
        <p:spPr>
          <a:xfrm>
            <a:off x="0" y="1168800"/>
            <a:ext cx="4515000" cy="1345500"/>
          </a:xfrm>
          <a:prstGeom prst="rect">
            <a:avLst/>
          </a:prstGeom>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chemeClr val="dk1"/>
              </a:buClr>
              <a:buSzPts val="1900"/>
              <a:buChar char="❏"/>
            </a:pPr>
            <a:r>
              <a:rPr lang="en" sz="1900"/>
              <a:t>When too many APs and clients hear each other on the same channel, an unnecessary medium contention overhead may occur which is called an overlapping basic service set (OBSS), also referred to as co-channel interference (CCI) as shown in the figure.</a:t>
            </a:r>
            <a:endParaRPr sz="1900"/>
          </a:p>
        </p:txBody>
      </p:sp>
      <p:pic>
        <p:nvPicPr>
          <p:cNvPr id="757" name="Google Shape;757;p70"/>
          <p:cNvPicPr preferRelativeResize="0"/>
          <p:nvPr/>
        </p:nvPicPr>
        <p:blipFill>
          <a:blip r:embed="rId3">
            <a:alphaModFix/>
          </a:blip>
          <a:stretch>
            <a:fillRect/>
          </a:stretch>
        </p:blipFill>
        <p:spPr>
          <a:xfrm>
            <a:off x="4680100" y="965200"/>
            <a:ext cx="4324200" cy="336866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71"/>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Spatial Reuse (BSS Coloring)</a:t>
            </a:r>
            <a:endParaRPr sz="3000"/>
          </a:p>
        </p:txBody>
      </p:sp>
      <p:cxnSp>
        <p:nvCxnSpPr>
          <p:cNvPr id="763" name="Google Shape;763;p71"/>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64" name="Google Shape;764;p71"/>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65" name="Google Shape;765;p71"/>
          <p:cNvSpPr txBox="1"/>
          <p:nvPr>
            <p:ph idx="1" type="subTitle"/>
          </p:nvPr>
        </p:nvSpPr>
        <p:spPr>
          <a:xfrm>
            <a:off x="265500" y="1168800"/>
            <a:ext cx="4249500" cy="1345500"/>
          </a:xfrm>
          <a:prstGeom prst="rect">
            <a:avLst/>
          </a:prstGeom>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chemeClr val="dk1"/>
              </a:buClr>
              <a:buSzPts val="1900"/>
              <a:buChar char="❏"/>
            </a:pPr>
            <a:r>
              <a:rPr lang="en" sz="1900"/>
              <a:t>The primary cause of OBSS interference are the Wi-Fi clients as shown in the figure.</a:t>
            </a:r>
            <a:endParaRPr sz="1900"/>
          </a:p>
        </p:txBody>
      </p:sp>
      <p:pic>
        <p:nvPicPr>
          <p:cNvPr id="766" name="Google Shape;766;p71"/>
          <p:cNvPicPr preferRelativeResize="0"/>
          <p:nvPr/>
        </p:nvPicPr>
        <p:blipFill>
          <a:blip r:embed="rId3">
            <a:alphaModFix/>
          </a:blip>
          <a:stretch>
            <a:fillRect/>
          </a:stretch>
        </p:blipFill>
        <p:spPr>
          <a:xfrm>
            <a:off x="4572000" y="1638000"/>
            <a:ext cx="4571999" cy="1473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72"/>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Spatial Reuse (BSS Coloring)</a:t>
            </a:r>
            <a:endParaRPr sz="3000"/>
          </a:p>
        </p:txBody>
      </p:sp>
      <p:cxnSp>
        <p:nvCxnSpPr>
          <p:cNvPr id="772" name="Google Shape;772;p72"/>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73" name="Google Shape;773;p72"/>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74" name="Google Shape;774;p72"/>
          <p:cNvSpPr txBox="1"/>
          <p:nvPr>
            <p:ph idx="1" type="subTitle"/>
          </p:nvPr>
        </p:nvSpPr>
        <p:spPr>
          <a:xfrm>
            <a:off x="265500" y="1168800"/>
            <a:ext cx="4249500" cy="1345500"/>
          </a:xfrm>
          <a:prstGeom prst="rect">
            <a:avLst/>
          </a:prstGeom>
          <a:ln>
            <a:noFill/>
          </a:ln>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Clr>
                <a:schemeClr val="dk1"/>
              </a:buClr>
              <a:buSzPts val="1700"/>
              <a:buChar char="❏"/>
            </a:pPr>
            <a:r>
              <a:rPr lang="en" sz="1700"/>
              <a:t>The improvement in the spatial reuse will address the OBSS challenge which is known as BSS coloring.</a:t>
            </a:r>
            <a:endParaRPr sz="1700"/>
          </a:p>
          <a:p>
            <a:pPr indent="-336550" lvl="0" marL="457200" rtl="0" algn="l">
              <a:lnSpc>
                <a:spcPct val="150000"/>
              </a:lnSpc>
              <a:spcBef>
                <a:spcPts val="0"/>
              </a:spcBef>
              <a:spcAft>
                <a:spcPts val="0"/>
              </a:spcAft>
              <a:buClr>
                <a:srgbClr val="FFFFFF"/>
              </a:buClr>
              <a:buSzPts val="1700"/>
              <a:buChar char="❏"/>
            </a:pPr>
            <a:r>
              <a:rPr lang="en" sz="1700"/>
              <a:t>BSS coloring is a mechanism that is used to address medium contention overhead due to OBSS with assignment of different color to each BSS as shown in the figure.</a:t>
            </a:r>
            <a:endParaRPr sz="1700"/>
          </a:p>
        </p:txBody>
      </p:sp>
      <p:pic>
        <p:nvPicPr>
          <p:cNvPr id="775" name="Google Shape;775;p72"/>
          <p:cNvPicPr preferRelativeResize="0"/>
          <p:nvPr/>
        </p:nvPicPr>
        <p:blipFill>
          <a:blip r:embed="rId3">
            <a:alphaModFix/>
          </a:blip>
          <a:stretch>
            <a:fillRect/>
          </a:stretch>
        </p:blipFill>
        <p:spPr>
          <a:xfrm>
            <a:off x="4667400" y="762000"/>
            <a:ext cx="4400400" cy="36155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73"/>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Spatial Reuse (BSS Coloring)</a:t>
            </a:r>
            <a:endParaRPr sz="3000"/>
          </a:p>
        </p:txBody>
      </p:sp>
      <p:cxnSp>
        <p:nvCxnSpPr>
          <p:cNvPr id="781" name="Google Shape;781;p73"/>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82" name="Google Shape;782;p73"/>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83" name="Google Shape;783;p73"/>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A color bit is detected by BSS coloring in the PHY header of an 802.11ax frame transmission.</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This means that legacy 802.11a/b/g/n clients will be unable to interpret the color bits as they are using a different PHY header format.</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Channel access is dependent on the color detected.</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carrier sense operation can be adjusted by </a:t>
            </a:r>
            <a:r>
              <a:rPr lang="en" sz="1900">
                <a:solidFill>
                  <a:schemeClr val="dk1"/>
                </a:solidFill>
              </a:rPr>
              <a:t>802.11ax radios </a:t>
            </a:r>
            <a:r>
              <a:rPr lang="en" sz="1900">
                <a:solidFill>
                  <a:srgbClr val="FFFFFF"/>
                </a:solidFill>
              </a:rPr>
              <a:t>on the basis of the color of the BSS so that spatial reuse efficiency and performance can be improved.</a:t>
            </a:r>
            <a:endParaRPr sz="1900">
              <a:solidFill>
                <a:srgbClr val="FFFFFF"/>
              </a:solidFill>
            </a:endParaRPr>
          </a:p>
        </p:txBody>
      </p:sp>
      <p:sp>
        <p:nvSpPr>
          <p:cNvPr id="784" name="Google Shape;784;p73"/>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9"/>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History</a:t>
            </a:r>
            <a:endParaRPr sz="2900"/>
          </a:p>
        </p:txBody>
      </p:sp>
      <p:cxnSp>
        <p:nvCxnSpPr>
          <p:cNvPr id="248" name="Google Shape;248;p29"/>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9" name="Google Shape;249;p29"/>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50" name="Google Shape;250;p29"/>
          <p:cNvSpPr txBox="1"/>
          <p:nvPr>
            <p:ph idx="1" type="subTitle"/>
          </p:nvPr>
        </p:nvSpPr>
        <p:spPr>
          <a:xfrm>
            <a:off x="265500" y="1168800"/>
            <a:ext cx="4113000" cy="13455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figure shows the evolution of protocols of wireless communication.</a:t>
            </a:r>
            <a:endParaRPr sz="1900">
              <a:solidFill>
                <a:srgbClr val="FFFFFF"/>
              </a:solidFill>
            </a:endParaRPr>
          </a:p>
        </p:txBody>
      </p:sp>
      <p:pic>
        <p:nvPicPr>
          <p:cNvPr id="251" name="Google Shape;251;p29"/>
          <p:cNvPicPr preferRelativeResize="0"/>
          <p:nvPr/>
        </p:nvPicPr>
        <p:blipFill>
          <a:blip r:embed="rId3">
            <a:alphaModFix/>
          </a:blip>
          <a:stretch>
            <a:fillRect/>
          </a:stretch>
        </p:blipFill>
        <p:spPr>
          <a:xfrm>
            <a:off x="4607100" y="1121700"/>
            <a:ext cx="4460700" cy="2984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74"/>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Spatial Reuse (BSS Coloring)</a:t>
            </a:r>
            <a:endParaRPr sz="3000"/>
          </a:p>
        </p:txBody>
      </p:sp>
      <p:cxnSp>
        <p:nvCxnSpPr>
          <p:cNvPr id="790" name="Google Shape;790;p74"/>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91" name="Google Shape;791;p74"/>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92" name="Google Shape;792;p74"/>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different sensitivity thresholds can be used by the station to transmit or defer depending on the BSS from which the traffic is generated.</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Therefore, results in higher overall performance.</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SD threshold for inter-BSS frames can be raised by using adaptive clear channel assessment (CCA) while maintaining a lower threshold for intra-BSS frames.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BSS coloring can thus potentially decrease the channel contention problem.</a:t>
            </a:r>
            <a:endParaRPr sz="1900">
              <a:solidFill>
                <a:srgbClr val="FFFFFF"/>
              </a:solidFill>
            </a:endParaRPr>
          </a:p>
        </p:txBody>
      </p:sp>
      <p:sp>
        <p:nvSpPr>
          <p:cNvPr id="793" name="Google Shape;793;p74"/>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cxnSp>
        <p:nvCxnSpPr>
          <p:cNvPr id="798" name="Google Shape;798;p75"/>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99" name="Google Shape;799;p75"/>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00" name="Google Shape;800;p75"/>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01" name="Google Shape;801;p75"/>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02" name="Google Shape;802;p75"/>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03" name="Google Shape;803;p75"/>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04" name="Google Shape;804;p75"/>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05" name="Google Shape;805;p75"/>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06" name="Google Shape;806;p75"/>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07" name="Google Shape;807;p75"/>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08" name="Google Shape;808;p75"/>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09" name="Google Shape;809;p75"/>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0" name="Google Shape;810;p75"/>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1" name="Google Shape;811;p75"/>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2" name="Google Shape;812;p75"/>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3" name="Google Shape;813;p75"/>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4" name="Google Shape;814;p75"/>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5" name="Google Shape;815;p75"/>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6" name="Google Shape;816;p75"/>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7" name="Google Shape;817;p75"/>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8" name="Google Shape;818;p75"/>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9" name="Google Shape;819;p75"/>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0" name="Google Shape;820;p75"/>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1" name="Google Shape;821;p75"/>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2" name="Google Shape;822;p75"/>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3" name="Google Shape;823;p75"/>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4" name="Google Shape;824;p75"/>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5" name="Google Shape;825;p75"/>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6" name="Google Shape;826;p75"/>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7" name="Google Shape;827;p75"/>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8" name="Google Shape;828;p75"/>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9" name="Google Shape;829;p75"/>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0" name="Google Shape;830;p75"/>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1" name="Google Shape;831;p75"/>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2" name="Google Shape;832;p75"/>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3" name="Google Shape;833;p75"/>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4" name="Google Shape;834;p75"/>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5" name="Google Shape;835;p75"/>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6" name="Google Shape;836;p75"/>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7" name="Google Shape;837;p75"/>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8" name="Google Shape;838;p75"/>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9" name="Google Shape;839;p75"/>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0" name="Google Shape;840;p75"/>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1" name="Google Shape;841;p75"/>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2" name="Google Shape;842;p75"/>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3" name="Google Shape;843;p75"/>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4" name="Google Shape;844;p75"/>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5" name="Google Shape;845;p75"/>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846" name="Google Shape;846;p75"/>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75"/>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Thanks</a:t>
            </a:r>
            <a:endParaRPr b="1" sz="4400">
              <a:solidFill>
                <a:schemeClr val="lt1"/>
              </a:solidFill>
            </a:endParaRPr>
          </a:p>
        </p:txBody>
      </p:sp>
      <p:pic>
        <p:nvPicPr>
          <p:cNvPr id="848" name="Google Shape;848;p75"/>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cxnSp>
        <p:nvCxnSpPr>
          <p:cNvPr id="853" name="Google Shape;853;p76"/>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4" name="Google Shape;854;p76"/>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5" name="Google Shape;855;p76"/>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6" name="Google Shape;856;p76"/>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7" name="Google Shape;857;p76"/>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8" name="Google Shape;858;p76"/>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9" name="Google Shape;859;p76"/>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60" name="Google Shape;860;p76"/>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61" name="Google Shape;861;p76"/>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62" name="Google Shape;862;p76"/>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63" name="Google Shape;863;p76"/>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64" name="Google Shape;864;p76"/>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65" name="Google Shape;865;p76"/>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66" name="Google Shape;866;p76"/>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67" name="Google Shape;867;p76"/>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68" name="Google Shape;868;p76"/>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69" name="Google Shape;869;p76"/>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70" name="Google Shape;870;p76"/>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71" name="Google Shape;871;p76"/>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72" name="Google Shape;872;p76"/>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73" name="Google Shape;873;p76"/>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74" name="Google Shape;874;p76"/>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75" name="Google Shape;875;p76"/>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76" name="Google Shape;876;p76"/>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77" name="Google Shape;877;p76"/>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78" name="Google Shape;878;p76"/>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79" name="Google Shape;879;p76"/>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80" name="Google Shape;880;p76"/>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81" name="Google Shape;881;p76"/>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82" name="Google Shape;882;p76"/>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83" name="Google Shape;883;p76"/>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84" name="Google Shape;884;p76"/>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85" name="Google Shape;885;p76"/>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86" name="Google Shape;886;p76"/>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87" name="Google Shape;887;p76"/>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88" name="Google Shape;888;p76"/>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89" name="Google Shape;889;p76"/>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90" name="Google Shape;890;p76"/>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91" name="Google Shape;891;p76"/>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92" name="Google Shape;892;p76"/>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93" name="Google Shape;893;p76"/>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94" name="Google Shape;894;p76"/>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95" name="Google Shape;895;p76"/>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96" name="Google Shape;896;p76"/>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97" name="Google Shape;897;p76"/>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98" name="Google Shape;898;p76"/>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99" name="Google Shape;899;p76"/>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00" name="Google Shape;900;p76"/>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901" name="Google Shape;901;p76"/>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76"/>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802.11ax </a:t>
            </a:r>
            <a:r>
              <a:rPr b="1" lang="en" sz="4400">
                <a:solidFill>
                  <a:schemeClr val="lt1"/>
                </a:solidFill>
              </a:rPr>
              <a:t>Enhancements and Design Considerations I</a:t>
            </a:r>
            <a:endParaRPr b="1" sz="4400">
              <a:solidFill>
                <a:schemeClr val="lt1"/>
              </a:solidFill>
            </a:endParaRPr>
          </a:p>
        </p:txBody>
      </p:sp>
      <p:pic>
        <p:nvPicPr>
          <p:cNvPr id="903" name="Google Shape;903;p76"/>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77"/>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Target Wake Time (TWT)</a:t>
            </a:r>
            <a:endParaRPr sz="3000"/>
          </a:p>
        </p:txBody>
      </p:sp>
      <p:cxnSp>
        <p:nvCxnSpPr>
          <p:cNvPr id="909" name="Google Shape;909;p77"/>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0" name="Google Shape;910;p77"/>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911" name="Google Shape;911;p77"/>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A power-saving mechanism originally defined in the 802.11ah-2016 amendment.</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On the basis of expected traffic activity between the access point (AP) and Wi-Fi clients, TWT is a negotiated agreement, so that a scheduled target wake-up time is specified for clients in power-save (PS) mode.</a:t>
            </a:r>
            <a:endParaRPr sz="1900">
              <a:solidFill>
                <a:srgbClr val="FFFFFF"/>
              </a:solidFill>
            </a:endParaRPr>
          </a:p>
        </p:txBody>
      </p:sp>
      <p:sp>
        <p:nvSpPr>
          <p:cNvPr id="912" name="Google Shape;912;p77"/>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78"/>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Target Wake Time (TWT)</a:t>
            </a:r>
            <a:endParaRPr sz="3000"/>
          </a:p>
        </p:txBody>
      </p:sp>
      <p:cxnSp>
        <p:nvCxnSpPr>
          <p:cNvPr id="918" name="Google Shape;918;p78"/>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9" name="Google Shape;919;p78"/>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920" name="Google Shape;920;p78"/>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An AP is allowed by the negotiated TWTs in addition to the power-saving benefits in order to manage client activity by scheduling client stations to operate at different times and therefore contention between the clients can be minimized.</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a:t>
            </a:r>
            <a:r>
              <a:rPr lang="en" sz="1900">
                <a:solidFill>
                  <a:srgbClr val="FFFFFF"/>
                </a:solidFill>
              </a:rPr>
              <a:t>he required amount of time can be reduced by a TWT that a client in PS mode needs to be awake.</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Thus the client sleeps longer and energy consumption can be reduced.</a:t>
            </a:r>
            <a:endParaRPr sz="1900">
              <a:solidFill>
                <a:srgbClr val="FFFFFF"/>
              </a:solidFill>
            </a:endParaRPr>
          </a:p>
        </p:txBody>
      </p:sp>
      <p:sp>
        <p:nvSpPr>
          <p:cNvPr id="921" name="Google Shape;921;p78"/>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79"/>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Target Wake Time (TWT)</a:t>
            </a:r>
            <a:endParaRPr sz="3000"/>
          </a:p>
        </p:txBody>
      </p:sp>
      <p:cxnSp>
        <p:nvCxnSpPr>
          <p:cNvPr id="927" name="Google Shape;927;p79"/>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28" name="Google Shape;928;p79"/>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929" name="Google Shape;929;p79"/>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TWT could allow client devices to sleep for hours that opposed legacy client power-saving mechanisms, which require sleeping client devices to wake-up in microsecond intervals.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For mobile devices and Internet of Things (IoT) devices, TWT is thus an ideal power-saving method so that battery life can be conserved.</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A scheduled TWT can be negotiated by setting up TWT frames which are used between the AP and the client.</a:t>
            </a:r>
            <a:endParaRPr sz="1900">
              <a:solidFill>
                <a:srgbClr val="FFFFFF"/>
              </a:solidFill>
            </a:endParaRPr>
          </a:p>
        </p:txBody>
      </p:sp>
      <p:sp>
        <p:nvSpPr>
          <p:cNvPr id="930" name="Google Shape;930;p79"/>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80"/>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Target Wake Time (TWT)</a:t>
            </a:r>
            <a:endParaRPr sz="3000"/>
          </a:p>
        </p:txBody>
      </p:sp>
      <p:cxnSp>
        <p:nvCxnSpPr>
          <p:cNvPr id="936" name="Google Shape;936;p80"/>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37" name="Google Shape;937;p80"/>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938" name="Google Shape;938;p80"/>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F</a:t>
            </a:r>
            <a:r>
              <a:rPr lang="en" sz="1900">
                <a:solidFill>
                  <a:srgbClr val="FFFFFF"/>
                </a:solidFill>
              </a:rPr>
              <a:t>or different types of application traffic, as many as 8 separate negotiated scheduled wake-up agreements are there for each 802.11ax client.</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TWT functionality is extended in 802.11ax to include a non-negotiated TWT capability.</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wake-up schedules are created by an AP and TWT values are delivered to the 802.11ax clients via a broadcast TWT procedure.</a:t>
            </a:r>
            <a:endParaRPr sz="1900">
              <a:solidFill>
                <a:srgbClr val="FFFFFF"/>
              </a:solidFill>
            </a:endParaRPr>
          </a:p>
        </p:txBody>
      </p:sp>
      <p:sp>
        <p:nvSpPr>
          <p:cNvPr id="939" name="Google Shape;939;p80"/>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81"/>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1024-QAM</a:t>
            </a:r>
            <a:endParaRPr sz="3000"/>
          </a:p>
        </p:txBody>
      </p:sp>
      <p:cxnSp>
        <p:nvCxnSpPr>
          <p:cNvPr id="945" name="Google Shape;945;p81"/>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46" name="Google Shape;946;p81"/>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947" name="Google Shape;947;p81"/>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Better efficiency is the primary goal of 802.11ax.</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both the phase and amplitude of an RF signal are used by Quadrature amplitude modulation (QAM) to represent data bits.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1024-QAM and new modulation and coding schemes (MCSs) will be supported by 802.11ax in which higher data rates are defined.</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802.11ac introduced 256-QAM modulates 8 bits per symbol, whereas 1024-QAM modulates 10 bits per symbol.</a:t>
            </a:r>
            <a:endParaRPr sz="1900">
              <a:solidFill>
                <a:srgbClr val="FFFFFF"/>
              </a:solidFill>
            </a:endParaRPr>
          </a:p>
        </p:txBody>
      </p:sp>
      <p:sp>
        <p:nvSpPr>
          <p:cNvPr id="948" name="Google Shape;948;p81"/>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82"/>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1024-QAM</a:t>
            </a:r>
            <a:endParaRPr sz="3000"/>
          </a:p>
        </p:txBody>
      </p:sp>
      <p:cxnSp>
        <p:nvCxnSpPr>
          <p:cNvPr id="954" name="Google Shape;954;p82"/>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55" name="Google Shape;955;p82"/>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956" name="Google Shape;956;p82"/>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A more efficient packaging of data is used to achieve this throughput for the same spectrum.</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Two new MCSs are also introduced in 802.11ax: </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MCS-10 </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MCS-11</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1024-QAM can only be used with 242-subcarrier resource units (RUs) or larger.</a:t>
            </a:r>
            <a:endParaRPr sz="1900">
              <a:solidFill>
                <a:srgbClr val="FFFFFF"/>
              </a:solidFill>
            </a:endParaRPr>
          </a:p>
        </p:txBody>
      </p:sp>
      <p:sp>
        <p:nvSpPr>
          <p:cNvPr id="957" name="Google Shape;957;p82"/>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83"/>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1024-QAM</a:t>
            </a:r>
            <a:endParaRPr sz="3000"/>
          </a:p>
        </p:txBody>
      </p:sp>
      <p:cxnSp>
        <p:nvCxnSpPr>
          <p:cNvPr id="963" name="Google Shape;963;p83"/>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64" name="Google Shape;964;p83"/>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965" name="Google Shape;965;p83"/>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This means that 1024-QAM will need at least a full 20 MHz channel.</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Very high signal-to-noise ratio (SNR) thresholds will be needed so that 1024-QAM modulation has been used by 1024-QAM.</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number of bits conveyed with each symbol are determined by the number of points in the modulation constellation. </a:t>
            </a:r>
            <a:endParaRPr sz="1900">
              <a:solidFill>
                <a:srgbClr val="FFFFFF"/>
              </a:solidFill>
            </a:endParaRPr>
          </a:p>
        </p:txBody>
      </p:sp>
      <p:sp>
        <p:nvSpPr>
          <p:cNvPr id="966" name="Google Shape;966;p83"/>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0"/>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History</a:t>
            </a:r>
            <a:endParaRPr sz="3000"/>
          </a:p>
        </p:txBody>
      </p:sp>
      <p:cxnSp>
        <p:nvCxnSpPr>
          <p:cNvPr id="257" name="Google Shape;257;p30"/>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8" name="Google Shape;258;p30"/>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59" name="Google Shape;259;p30"/>
          <p:cNvSpPr txBox="1"/>
          <p:nvPr>
            <p:ph idx="1" type="subTitle"/>
          </p:nvPr>
        </p:nvSpPr>
        <p:spPr>
          <a:xfrm>
            <a:off x="214050" y="1422275"/>
            <a:ext cx="8929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In 2014, there was a formation of new group named HEWG (High Efficiency Working Group) for creating new mechanisms and amendments to IEEE 802.11, which aims to develop the new standard.</a:t>
            </a:r>
            <a:endParaRPr sz="1900">
              <a:solidFill>
                <a:srgbClr val="FFFFFF"/>
              </a:solidFill>
            </a:endParaRPr>
          </a:p>
        </p:txBody>
      </p:sp>
      <p:sp>
        <p:nvSpPr>
          <p:cNvPr id="260" name="Google Shape;260;p30"/>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84"/>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1024-QAM</a:t>
            </a:r>
            <a:endParaRPr sz="3000"/>
          </a:p>
        </p:txBody>
      </p:sp>
      <p:cxnSp>
        <p:nvCxnSpPr>
          <p:cNvPr id="972" name="Google Shape;972;p84"/>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73" name="Google Shape;973;p84"/>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974" name="Google Shape;974;p84"/>
          <p:cNvSpPr txBox="1"/>
          <p:nvPr>
            <p:ph idx="1" type="subTitle"/>
          </p:nvPr>
        </p:nvSpPr>
        <p:spPr>
          <a:xfrm>
            <a:off x="265500" y="1168800"/>
            <a:ext cx="4249500" cy="1345500"/>
          </a:xfrm>
          <a:prstGeom prst="rect">
            <a:avLst/>
          </a:prstGeom>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FFFFFF"/>
              </a:buClr>
              <a:buSzPts val="1900"/>
              <a:buChar char="❏"/>
            </a:pPr>
            <a:r>
              <a:rPr lang="en" sz="1900"/>
              <a:t>A comparison of constellation charts between 256-QAM and 1024-QAM modulation is shown in the figure.</a:t>
            </a:r>
            <a:endParaRPr sz="1900"/>
          </a:p>
          <a:p>
            <a:pPr indent="-349250" lvl="0" marL="457200" rtl="0" algn="l">
              <a:lnSpc>
                <a:spcPct val="150000"/>
              </a:lnSpc>
              <a:spcBef>
                <a:spcPts val="0"/>
              </a:spcBef>
              <a:spcAft>
                <a:spcPts val="0"/>
              </a:spcAft>
              <a:buClr>
                <a:srgbClr val="FFFFFF"/>
              </a:buClr>
              <a:buSzPts val="1900"/>
              <a:buChar char="❏"/>
            </a:pPr>
            <a:r>
              <a:rPr lang="en" sz="1900"/>
              <a:t>1024-QAM has many more constellation points.</a:t>
            </a:r>
            <a:endParaRPr sz="1900"/>
          </a:p>
        </p:txBody>
      </p:sp>
      <p:pic>
        <p:nvPicPr>
          <p:cNvPr id="975" name="Google Shape;975;p84"/>
          <p:cNvPicPr preferRelativeResize="0"/>
          <p:nvPr/>
        </p:nvPicPr>
        <p:blipFill>
          <a:blip r:embed="rId3">
            <a:alphaModFix/>
          </a:blip>
          <a:stretch>
            <a:fillRect/>
          </a:stretch>
        </p:blipFill>
        <p:spPr>
          <a:xfrm>
            <a:off x="4677025" y="1409550"/>
            <a:ext cx="4476750" cy="23244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85"/>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1024-QAM</a:t>
            </a:r>
            <a:endParaRPr sz="3000"/>
          </a:p>
        </p:txBody>
      </p:sp>
      <p:cxnSp>
        <p:nvCxnSpPr>
          <p:cNvPr id="981" name="Google Shape;981;p85"/>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82" name="Google Shape;982;p85"/>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983" name="Google Shape;983;p85"/>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Error vector magnitude (EVM) is a measure which is used for quantifying the performance of a radio receiver or transmitter with respect to modulation accuracy.</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With QAM modulation, EVM is a measure that provides the distance of a received signal from a constellation point.</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Strong EVM is needed 802.11ax radios that are using 1024-QAM and sensitivity capabilities are also received.</a:t>
            </a:r>
            <a:endParaRPr sz="1900">
              <a:solidFill>
                <a:srgbClr val="FFFFFF"/>
              </a:solidFill>
            </a:endParaRPr>
          </a:p>
        </p:txBody>
      </p:sp>
      <p:sp>
        <p:nvSpPr>
          <p:cNvPr id="984" name="Google Shape;984;p85"/>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cxnSp>
        <p:nvCxnSpPr>
          <p:cNvPr id="989" name="Google Shape;989;p86"/>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0" name="Google Shape;990;p86"/>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1" name="Google Shape;991;p86"/>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2" name="Google Shape;992;p86"/>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3" name="Google Shape;993;p86"/>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4" name="Google Shape;994;p86"/>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5" name="Google Shape;995;p86"/>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6" name="Google Shape;996;p86"/>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7" name="Google Shape;997;p86"/>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8" name="Google Shape;998;p86"/>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9" name="Google Shape;999;p86"/>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0" name="Google Shape;1000;p86"/>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1" name="Google Shape;1001;p86"/>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2" name="Google Shape;1002;p86"/>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3" name="Google Shape;1003;p86"/>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4" name="Google Shape;1004;p86"/>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5" name="Google Shape;1005;p86"/>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6" name="Google Shape;1006;p86"/>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7" name="Google Shape;1007;p86"/>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8" name="Google Shape;1008;p86"/>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9" name="Google Shape;1009;p86"/>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0" name="Google Shape;1010;p86"/>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1" name="Google Shape;1011;p86"/>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2" name="Google Shape;1012;p86"/>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3" name="Google Shape;1013;p86"/>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4" name="Google Shape;1014;p86"/>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5" name="Google Shape;1015;p86"/>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6" name="Google Shape;1016;p86"/>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7" name="Google Shape;1017;p86"/>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8" name="Google Shape;1018;p86"/>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9" name="Google Shape;1019;p86"/>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0" name="Google Shape;1020;p86"/>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1" name="Google Shape;1021;p86"/>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2" name="Google Shape;1022;p86"/>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3" name="Google Shape;1023;p86"/>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4" name="Google Shape;1024;p86"/>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5" name="Google Shape;1025;p86"/>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6" name="Google Shape;1026;p86"/>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7" name="Google Shape;1027;p86"/>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8" name="Google Shape;1028;p86"/>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9" name="Google Shape;1029;p86"/>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30" name="Google Shape;1030;p86"/>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31" name="Google Shape;1031;p86"/>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32" name="Google Shape;1032;p86"/>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33" name="Google Shape;1033;p86"/>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34" name="Google Shape;1034;p86"/>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35" name="Google Shape;1035;p86"/>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36" name="Google Shape;1036;p86"/>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037" name="Google Shape;1037;p86"/>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86"/>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Thanks</a:t>
            </a:r>
            <a:endParaRPr b="1" sz="4400">
              <a:solidFill>
                <a:schemeClr val="lt1"/>
              </a:solidFill>
            </a:endParaRPr>
          </a:p>
        </p:txBody>
      </p:sp>
      <p:pic>
        <p:nvPicPr>
          <p:cNvPr id="1039" name="Google Shape;1039;p86"/>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cxnSp>
        <p:nvCxnSpPr>
          <p:cNvPr id="1044" name="Google Shape;1044;p87"/>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45" name="Google Shape;1045;p87"/>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46" name="Google Shape;1046;p87"/>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47" name="Google Shape;1047;p87"/>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48" name="Google Shape;1048;p87"/>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49" name="Google Shape;1049;p87"/>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50" name="Google Shape;1050;p87"/>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51" name="Google Shape;1051;p87"/>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52" name="Google Shape;1052;p87"/>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53" name="Google Shape;1053;p87"/>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54" name="Google Shape;1054;p87"/>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55" name="Google Shape;1055;p87"/>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56" name="Google Shape;1056;p87"/>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57" name="Google Shape;1057;p87"/>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58" name="Google Shape;1058;p87"/>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59" name="Google Shape;1059;p87"/>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0" name="Google Shape;1060;p87"/>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1" name="Google Shape;1061;p87"/>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2" name="Google Shape;1062;p87"/>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3" name="Google Shape;1063;p87"/>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4" name="Google Shape;1064;p87"/>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5" name="Google Shape;1065;p87"/>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6" name="Google Shape;1066;p87"/>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7" name="Google Shape;1067;p87"/>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8" name="Google Shape;1068;p87"/>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9" name="Google Shape;1069;p87"/>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0" name="Google Shape;1070;p87"/>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1" name="Google Shape;1071;p87"/>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2" name="Google Shape;1072;p87"/>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3" name="Google Shape;1073;p87"/>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4" name="Google Shape;1074;p87"/>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5" name="Google Shape;1075;p87"/>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6" name="Google Shape;1076;p87"/>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7" name="Google Shape;1077;p87"/>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8" name="Google Shape;1078;p87"/>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9" name="Google Shape;1079;p87"/>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0" name="Google Shape;1080;p87"/>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1" name="Google Shape;1081;p87"/>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2" name="Google Shape;1082;p87"/>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3" name="Google Shape;1083;p87"/>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4" name="Google Shape;1084;p87"/>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5" name="Google Shape;1085;p87"/>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6" name="Google Shape;1086;p87"/>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7" name="Google Shape;1087;p87"/>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8" name="Google Shape;1088;p87"/>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9" name="Google Shape;1089;p87"/>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0" name="Google Shape;1090;p87"/>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1" name="Google Shape;1091;p87"/>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092" name="Google Shape;1092;p87"/>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87"/>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802.11ax Enhancements and Design Considerations II</a:t>
            </a:r>
            <a:endParaRPr b="1" sz="4400">
              <a:solidFill>
                <a:schemeClr val="lt1"/>
              </a:solidFill>
            </a:endParaRPr>
          </a:p>
        </p:txBody>
      </p:sp>
      <p:pic>
        <p:nvPicPr>
          <p:cNvPr id="1094" name="Google Shape;1094;p87"/>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88"/>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New PHY Headers</a:t>
            </a:r>
            <a:endParaRPr sz="3000"/>
          </a:p>
        </p:txBody>
      </p:sp>
      <p:cxnSp>
        <p:nvCxnSpPr>
          <p:cNvPr id="1100" name="Google Shape;1100;p88"/>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01" name="Google Shape;1101;p88"/>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102" name="Google Shape;1102;p88"/>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A physical (PHY) header is added to all 802.11 frames in which a preamble and other information used for initial setup of communications between two radios has been contained.</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four new PHY headers are defined in the 802.11ax amendment to support high efficiency (HE) radio transmission, as follows:</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HE SU</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HE MU</a:t>
            </a:r>
            <a:endParaRPr sz="1900">
              <a:solidFill>
                <a:srgbClr val="FFFFFF"/>
              </a:solidFill>
            </a:endParaRPr>
          </a:p>
        </p:txBody>
      </p:sp>
      <p:sp>
        <p:nvSpPr>
          <p:cNvPr id="1103" name="Google Shape;1103;p88"/>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89"/>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New PHY Headers</a:t>
            </a:r>
            <a:endParaRPr sz="3000"/>
          </a:p>
        </p:txBody>
      </p:sp>
      <p:cxnSp>
        <p:nvCxnSpPr>
          <p:cNvPr id="1109" name="Google Shape;1109;p89"/>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10" name="Google Shape;1110;p89"/>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111" name="Google Shape;1111;p89"/>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HE ER SU</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HE TB</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transmitting and receiving radios are synchronized by using the preamble and consists of two parts: legacy and high efficiency (HE).</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legacy stations (STAs) easily decode the legacy preamble and is included for backward compatibility.</a:t>
            </a:r>
            <a:endParaRPr sz="1900">
              <a:solidFill>
                <a:srgbClr val="FFFFFF"/>
              </a:solidFill>
            </a:endParaRPr>
          </a:p>
        </p:txBody>
      </p:sp>
      <p:sp>
        <p:nvSpPr>
          <p:cNvPr id="1112" name="Google Shape;1112;p89"/>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90"/>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New PHY Headers</a:t>
            </a:r>
            <a:endParaRPr sz="3000"/>
          </a:p>
        </p:txBody>
      </p:sp>
      <p:cxnSp>
        <p:nvCxnSpPr>
          <p:cNvPr id="1118" name="Google Shape;1118;p90"/>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19" name="Google Shape;1119;p90"/>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120" name="Google Shape;1120;p90"/>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information between 802.11ax radios about OFDMA, MU-MIMO, BSS coloring, etc. is communicated by using the HE preamble components.</a:t>
            </a:r>
            <a:endParaRPr sz="1900">
              <a:solidFill>
                <a:srgbClr val="FFFFFF"/>
              </a:solidFill>
            </a:endParaRPr>
          </a:p>
        </p:txBody>
      </p:sp>
      <p:sp>
        <p:nvSpPr>
          <p:cNvPr id="1121" name="Google Shape;1121;p90"/>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91"/>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2.4 GHz is not Abandoned</a:t>
            </a:r>
            <a:endParaRPr sz="3000"/>
          </a:p>
        </p:txBody>
      </p:sp>
      <p:cxnSp>
        <p:nvCxnSpPr>
          <p:cNvPr id="1127" name="Google Shape;1127;p91"/>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8" name="Google Shape;1128;p91"/>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129" name="Google Shape;1129;p91"/>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Range</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Installed base</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Looking ahead</a:t>
            </a:r>
            <a:endParaRPr sz="1900">
              <a:solidFill>
                <a:srgbClr val="FFFFFF"/>
              </a:solidFill>
            </a:endParaRPr>
          </a:p>
        </p:txBody>
      </p:sp>
      <p:sp>
        <p:nvSpPr>
          <p:cNvPr id="1130" name="Google Shape;1130;p91"/>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92"/>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Design Considerations</a:t>
            </a:r>
            <a:endParaRPr sz="3000"/>
          </a:p>
        </p:txBody>
      </p:sp>
      <p:cxnSp>
        <p:nvCxnSpPr>
          <p:cNvPr id="1136" name="Google Shape;1136;p92"/>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7" name="Google Shape;1137;p92"/>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138" name="Google Shape;1138;p92"/>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Power over Ethernet (PoE)</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MultiGig</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Client devices</a:t>
            </a:r>
            <a:endParaRPr sz="1900">
              <a:solidFill>
                <a:srgbClr val="FFFFFF"/>
              </a:solidFill>
            </a:endParaRPr>
          </a:p>
        </p:txBody>
      </p:sp>
      <p:sp>
        <p:nvSpPr>
          <p:cNvPr id="1139" name="Google Shape;1139;p92"/>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cxnSp>
        <p:nvCxnSpPr>
          <p:cNvPr id="1144" name="Google Shape;1144;p93"/>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5" name="Google Shape;1145;p93"/>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6" name="Google Shape;1146;p93"/>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7" name="Google Shape;1147;p93"/>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8" name="Google Shape;1148;p93"/>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9" name="Google Shape;1149;p93"/>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0" name="Google Shape;1150;p93"/>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1" name="Google Shape;1151;p93"/>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2" name="Google Shape;1152;p93"/>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3" name="Google Shape;1153;p93"/>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4" name="Google Shape;1154;p93"/>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5" name="Google Shape;1155;p93"/>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6" name="Google Shape;1156;p93"/>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7" name="Google Shape;1157;p93"/>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8" name="Google Shape;1158;p93"/>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9" name="Google Shape;1159;p93"/>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0" name="Google Shape;1160;p93"/>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1" name="Google Shape;1161;p93"/>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2" name="Google Shape;1162;p93"/>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3" name="Google Shape;1163;p93"/>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4" name="Google Shape;1164;p93"/>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5" name="Google Shape;1165;p93"/>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6" name="Google Shape;1166;p93"/>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7" name="Google Shape;1167;p93"/>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8" name="Google Shape;1168;p93"/>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9" name="Google Shape;1169;p93"/>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70" name="Google Shape;1170;p93"/>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71" name="Google Shape;1171;p93"/>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72" name="Google Shape;1172;p93"/>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73" name="Google Shape;1173;p93"/>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74" name="Google Shape;1174;p93"/>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75" name="Google Shape;1175;p93"/>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76" name="Google Shape;1176;p93"/>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77" name="Google Shape;1177;p93"/>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78" name="Google Shape;1178;p93"/>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79" name="Google Shape;1179;p93"/>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80" name="Google Shape;1180;p93"/>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81" name="Google Shape;1181;p93"/>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82" name="Google Shape;1182;p93"/>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83" name="Google Shape;1183;p93"/>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84" name="Google Shape;1184;p93"/>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85" name="Google Shape;1185;p93"/>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86" name="Google Shape;1186;p93"/>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87" name="Google Shape;1187;p93"/>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88" name="Google Shape;1188;p93"/>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89" name="Google Shape;1189;p93"/>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90" name="Google Shape;1190;p93"/>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91" name="Google Shape;1191;p93"/>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192" name="Google Shape;1192;p93"/>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93"/>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Thanks</a:t>
            </a:r>
            <a:endParaRPr b="1" sz="4400">
              <a:solidFill>
                <a:schemeClr val="lt1"/>
              </a:solidFill>
            </a:endParaRPr>
          </a:p>
        </p:txBody>
      </p:sp>
      <p:pic>
        <p:nvPicPr>
          <p:cNvPr id="1194" name="Google Shape;1194;p93"/>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1"/>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Introduction</a:t>
            </a:r>
            <a:endParaRPr sz="3000"/>
          </a:p>
        </p:txBody>
      </p:sp>
      <p:cxnSp>
        <p:nvCxnSpPr>
          <p:cNvPr id="266" name="Google Shape;266;p31"/>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 name="Google Shape;267;p31"/>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68" name="Google Shape;268;p31"/>
          <p:cNvSpPr txBox="1"/>
          <p:nvPr>
            <p:ph idx="1" type="subTitle"/>
          </p:nvPr>
        </p:nvSpPr>
        <p:spPr>
          <a:xfrm>
            <a:off x="214050" y="1422275"/>
            <a:ext cx="8929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next fast-approaching IEEE standard is 802.11ax by which today’s biggest Wi-Fi challenges such as high density and performance can be addressed.</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To address this challenge, its capacity has been increased by up to four times and spectral efficiency has been improved for benefiting both 2.4 gigahertz (GHz) and 5 GHz bands in a variety of environments.</a:t>
            </a:r>
            <a:endParaRPr sz="1900">
              <a:solidFill>
                <a:srgbClr val="FFFFFF"/>
              </a:solidFill>
            </a:endParaRPr>
          </a:p>
        </p:txBody>
      </p:sp>
      <p:sp>
        <p:nvSpPr>
          <p:cNvPr id="269" name="Google Shape;269;p31"/>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cxnSp>
        <p:nvCxnSpPr>
          <p:cNvPr id="1199" name="Google Shape;1199;p94"/>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00" name="Google Shape;1200;p94"/>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01" name="Google Shape;1201;p94"/>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02" name="Google Shape;1202;p94"/>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03" name="Google Shape;1203;p94"/>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04" name="Google Shape;1204;p94"/>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05" name="Google Shape;1205;p94"/>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06" name="Google Shape;1206;p94"/>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07" name="Google Shape;1207;p94"/>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08" name="Google Shape;1208;p94"/>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09" name="Google Shape;1209;p94"/>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0" name="Google Shape;1210;p94"/>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1" name="Google Shape;1211;p94"/>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2" name="Google Shape;1212;p94"/>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3" name="Google Shape;1213;p94"/>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4" name="Google Shape;1214;p94"/>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5" name="Google Shape;1215;p94"/>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6" name="Google Shape;1216;p94"/>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7" name="Google Shape;1217;p94"/>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8" name="Google Shape;1218;p94"/>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9" name="Google Shape;1219;p94"/>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0" name="Google Shape;1220;p94"/>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1" name="Google Shape;1221;p94"/>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2" name="Google Shape;1222;p94"/>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3" name="Google Shape;1223;p94"/>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4" name="Google Shape;1224;p94"/>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5" name="Google Shape;1225;p94"/>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6" name="Google Shape;1226;p94"/>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7" name="Google Shape;1227;p94"/>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8" name="Google Shape;1228;p94"/>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9" name="Google Shape;1229;p94"/>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0" name="Google Shape;1230;p94"/>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1" name="Google Shape;1231;p94"/>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2" name="Google Shape;1232;p94"/>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3" name="Google Shape;1233;p94"/>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4" name="Google Shape;1234;p94"/>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5" name="Google Shape;1235;p94"/>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6" name="Google Shape;1236;p94"/>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7" name="Google Shape;1237;p94"/>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8" name="Google Shape;1238;p94"/>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9" name="Google Shape;1239;p94"/>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0" name="Google Shape;1240;p94"/>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1" name="Google Shape;1241;p94"/>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2" name="Google Shape;1242;p94"/>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3" name="Google Shape;1243;p94"/>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4" name="Google Shape;1244;p94"/>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5" name="Google Shape;1245;p94"/>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6" name="Google Shape;1246;p94"/>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247" name="Google Shape;1247;p94"/>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94"/>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Aerohive 802.11ax Family</a:t>
            </a:r>
            <a:endParaRPr b="1" sz="4400">
              <a:solidFill>
                <a:schemeClr val="lt1"/>
              </a:solidFill>
            </a:endParaRPr>
          </a:p>
        </p:txBody>
      </p:sp>
      <p:pic>
        <p:nvPicPr>
          <p:cNvPr id="1249" name="Google Shape;1249;p94"/>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95"/>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AP630</a:t>
            </a:r>
            <a:endParaRPr sz="3000"/>
          </a:p>
        </p:txBody>
      </p:sp>
      <p:cxnSp>
        <p:nvCxnSpPr>
          <p:cNvPr id="1255" name="Google Shape;1255;p95"/>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6" name="Google Shape;1256;p95"/>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257" name="Google Shape;1257;p95"/>
          <p:cNvSpPr txBox="1"/>
          <p:nvPr>
            <p:ph idx="1" type="subTitle"/>
          </p:nvPr>
        </p:nvSpPr>
        <p:spPr>
          <a:xfrm>
            <a:off x="69500" y="1168800"/>
            <a:ext cx="4445700" cy="1345500"/>
          </a:xfrm>
          <a:prstGeom prst="rect">
            <a:avLst/>
          </a:prstGeom>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Char char="❏"/>
            </a:pPr>
            <a:r>
              <a:rPr lang="en" sz="1600"/>
              <a:t>F</a:t>
            </a:r>
            <a:r>
              <a:rPr lang="en" sz="1600"/>
              <a:t>or high performance environments, the AP630 is designed in which the latest in Wi-Fi standards is combined with Aerohive’s HiveOS software and HiveManager network management system.</a:t>
            </a:r>
            <a:endParaRPr sz="1600"/>
          </a:p>
          <a:p>
            <a:pPr indent="-330200" lvl="0" marL="457200" rtl="0" algn="l">
              <a:lnSpc>
                <a:spcPct val="150000"/>
              </a:lnSpc>
              <a:spcBef>
                <a:spcPts val="0"/>
              </a:spcBef>
              <a:spcAft>
                <a:spcPts val="0"/>
              </a:spcAft>
              <a:buClr>
                <a:srgbClr val="FFFFFF"/>
              </a:buClr>
              <a:buSzPts val="1600"/>
              <a:buChar char="❏"/>
            </a:pPr>
            <a:r>
              <a:rPr lang="en" sz="1600"/>
              <a:t>Internet of Things (IoT) readiness with built-in Bluetooth Low Energy (BLE) and Universal Serial Bus (USB) ports is enabled in AP630 as shown in the figure.</a:t>
            </a:r>
            <a:endParaRPr sz="1600"/>
          </a:p>
        </p:txBody>
      </p:sp>
      <p:pic>
        <p:nvPicPr>
          <p:cNvPr id="1258" name="Google Shape;1258;p95"/>
          <p:cNvPicPr preferRelativeResize="0"/>
          <p:nvPr/>
        </p:nvPicPr>
        <p:blipFill>
          <a:blip r:embed="rId3">
            <a:alphaModFix/>
          </a:blip>
          <a:stretch>
            <a:fillRect/>
          </a:stretch>
        </p:blipFill>
        <p:spPr>
          <a:xfrm>
            <a:off x="4820475" y="785175"/>
            <a:ext cx="3631550" cy="36204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96"/>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AP630</a:t>
            </a:r>
            <a:endParaRPr sz="3000"/>
          </a:p>
        </p:txBody>
      </p:sp>
      <p:cxnSp>
        <p:nvCxnSpPr>
          <p:cNvPr id="1264" name="Google Shape;1264;p96"/>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65" name="Google Shape;1265;p96"/>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266" name="Google Shape;1266;p96"/>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AP630 is designed for:</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High performance indoor environments</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High client density environments</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Voice over Wi-Fi</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IoT applications</a:t>
            </a:r>
            <a:endParaRPr sz="1900">
              <a:solidFill>
                <a:srgbClr val="FFFFFF"/>
              </a:solidFill>
            </a:endParaRPr>
          </a:p>
        </p:txBody>
      </p:sp>
      <p:sp>
        <p:nvSpPr>
          <p:cNvPr id="1267" name="Google Shape;1267;p96"/>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97"/>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AP650 and AP650X</a:t>
            </a:r>
            <a:endParaRPr sz="3000"/>
          </a:p>
        </p:txBody>
      </p:sp>
      <p:cxnSp>
        <p:nvCxnSpPr>
          <p:cNvPr id="1273" name="Google Shape;1273;p97"/>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74" name="Google Shape;1274;p97"/>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275" name="Google Shape;1275;p97"/>
          <p:cNvSpPr txBox="1"/>
          <p:nvPr>
            <p:ph idx="1" type="subTitle"/>
          </p:nvPr>
        </p:nvSpPr>
        <p:spPr>
          <a:xfrm>
            <a:off x="152925" y="1245000"/>
            <a:ext cx="4362300" cy="1345500"/>
          </a:xfrm>
          <a:prstGeom prst="rect">
            <a:avLst/>
          </a:prstGeom>
          <a:ln>
            <a:noFill/>
          </a:ln>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Clr>
                <a:srgbClr val="FFFFFF"/>
              </a:buClr>
              <a:buSzPts val="1700"/>
              <a:buChar char="❏"/>
            </a:pPr>
            <a:r>
              <a:rPr lang="en" sz="1700"/>
              <a:t>For high performance environments, the AP650 and AP650X are designed as shown in the figure.</a:t>
            </a:r>
            <a:endParaRPr sz="1700"/>
          </a:p>
          <a:p>
            <a:pPr indent="-336550" lvl="0" marL="457200" rtl="0" algn="l">
              <a:lnSpc>
                <a:spcPct val="150000"/>
              </a:lnSpc>
              <a:spcBef>
                <a:spcPts val="0"/>
              </a:spcBef>
              <a:spcAft>
                <a:spcPts val="0"/>
              </a:spcAft>
              <a:buClr>
                <a:srgbClr val="FFFFFF"/>
              </a:buClr>
              <a:buSzPts val="1700"/>
              <a:buChar char="❏"/>
            </a:pPr>
            <a:r>
              <a:rPr lang="en" sz="1700"/>
              <a:t>They combine the latest in Wi-Fi standards, the latest in Ethernet standards, and Aerohive’s software-defined dual 5 GHz radios for indoor and industrial environments.</a:t>
            </a:r>
            <a:endParaRPr sz="1700"/>
          </a:p>
        </p:txBody>
      </p:sp>
      <p:pic>
        <p:nvPicPr>
          <p:cNvPr id="1276" name="Google Shape;1276;p97"/>
          <p:cNvPicPr preferRelativeResize="0"/>
          <p:nvPr/>
        </p:nvPicPr>
        <p:blipFill>
          <a:blip r:embed="rId3">
            <a:alphaModFix/>
          </a:blip>
          <a:stretch>
            <a:fillRect/>
          </a:stretch>
        </p:blipFill>
        <p:spPr>
          <a:xfrm>
            <a:off x="4590175" y="1519575"/>
            <a:ext cx="4553836" cy="22482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98"/>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AP650 and AP650X</a:t>
            </a:r>
            <a:endParaRPr sz="3000"/>
          </a:p>
        </p:txBody>
      </p:sp>
      <p:cxnSp>
        <p:nvCxnSpPr>
          <p:cNvPr id="1282" name="Google Shape;1282;p98"/>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83" name="Google Shape;1283;p98"/>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284" name="Google Shape;1284;p98"/>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Font typeface="Raleway"/>
              <a:buChar char="❏"/>
            </a:pPr>
            <a:r>
              <a:rPr lang="en" sz="1900">
                <a:solidFill>
                  <a:srgbClr val="FFFFFF"/>
                </a:solidFill>
              </a:rPr>
              <a:t>BLE and USB connectivity is integrated in the AP650 and 650X to enhance location-driven services and additional wireless access options are also added for IoT and other devices.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Superior flexibility, performance, and return on investment (ROI) is provided by dual 5 GHz 4x4:4 software-defined radios (SDRs) in the AP650 and AP650X compared to legacy access points with only a single 5 GHz radio.</a:t>
            </a:r>
            <a:endParaRPr sz="1900">
              <a:solidFill>
                <a:srgbClr val="FFFFFF"/>
              </a:solidFill>
            </a:endParaRPr>
          </a:p>
        </p:txBody>
      </p:sp>
      <p:sp>
        <p:nvSpPr>
          <p:cNvPr id="1285" name="Google Shape;1285;p98"/>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99"/>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AP650 and AP650X</a:t>
            </a:r>
            <a:endParaRPr sz="3000"/>
          </a:p>
        </p:txBody>
      </p:sp>
      <p:cxnSp>
        <p:nvCxnSpPr>
          <p:cNvPr id="1291" name="Google Shape;1291;p99"/>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92" name="Google Shape;1292;p99"/>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293" name="Google Shape;1293;p99"/>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AP650 is designed for:</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High performance indoor environments</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Very high client density environments</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VoWiFi</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IoT applications</a:t>
            </a:r>
            <a:endParaRPr sz="1900">
              <a:solidFill>
                <a:srgbClr val="FFFFFF"/>
              </a:solidFill>
            </a:endParaRPr>
          </a:p>
        </p:txBody>
      </p:sp>
      <p:sp>
        <p:nvSpPr>
          <p:cNvPr id="1294" name="Google Shape;1294;p99"/>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100"/>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AP650 and AP650X</a:t>
            </a:r>
            <a:endParaRPr sz="3000"/>
          </a:p>
        </p:txBody>
      </p:sp>
      <p:cxnSp>
        <p:nvCxnSpPr>
          <p:cNvPr id="1300" name="Google Shape;1300;p100"/>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01" name="Google Shape;1301;p100"/>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302" name="Google Shape;1302;p100"/>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AP650X is designed for:</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Industrial deployments like warehouses</a:t>
            </a:r>
            <a:endParaRPr sz="1900">
              <a:solidFill>
                <a:srgbClr val="FFFFFF"/>
              </a:solidFill>
            </a:endParaRPr>
          </a:p>
          <a:p>
            <a:pPr indent="-349250" lvl="1" marL="914400" marR="0" rtl="0" algn="l">
              <a:lnSpc>
                <a:spcPct val="150000"/>
              </a:lnSpc>
              <a:spcBef>
                <a:spcPts val="0"/>
              </a:spcBef>
              <a:spcAft>
                <a:spcPts val="0"/>
              </a:spcAft>
              <a:buClr>
                <a:srgbClr val="FFFFFF"/>
              </a:buClr>
              <a:buSzPts val="1900"/>
              <a:buChar char="❏"/>
            </a:pPr>
            <a:r>
              <a:rPr lang="en" sz="1900">
                <a:solidFill>
                  <a:srgbClr val="FFFFFF"/>
                </a:solidFill>
              </a:rPr>
              <a:t>Lecture halls or auditorium-like environments</a:t>
            </a:r>
            <a:endParaRPr sz="1900">
              <a:solidFill>
                <a:srgbClr val="FFFFFF"/>
              </a:solidFill>
            </a:endParaRPr>
          </a:p>
        </p:txBody>
      </p:sp>
      <p:sp>
        <p:nvSpPr>
          <p:cNvPr id="1303" name="Google Shape;1303;p100"/>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101"/>
          <p:cNvSpPr txBox="1"/>
          <p:nvPr>
            <p:ph type="title"/>
          </p:nvPr>
        </p:nvSpPr>
        <p:spPr>
          <a:xfrm>
            <a:off x="261650" y="373950"/>
            <a:ext cx="8625900" cy="8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A Comparison of Aerohive’s 802.11ax Family</a:t>
            </a:r>
            <a:endParaRPr sz="3000"/>
          </a:p>
        </p:txBody>
      </p:sp>
      <p:cxnSp>
        <p:nvCxnSpPr>
          <p:cNvPr id="1309" name="Google Shape;1309;p101"/>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10" name="Google Shape;1310;p101"/>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pic>
        <p:nvPicPr>
          <p:cNvPr id="1311" name="Google Shape;1311;p101"/>
          <p:cNvPicPr preferRelativeResize="0"/>
          <p:nvPr/>
        </p:nvPicPr>
        <p:blipFill>
          <a:blip r:embed="rId3">
            <a:alphaModFix/>
          </a:blip>
          <a:stretch>
            <a:fillRect/>
          </a:stretch>
        </p:blipFill>
        <p:spPr>
          <a:xfrm>
            <a:off x="565050" y="1200450"/>
            <a:ext cx="7969350" cy="3638251"/>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102"/>
          <p:cNvSpPr txBox="1"/>
          <p:nvPr>
            <p:ph type="title"/>
          </p:nvPr>
        </p:nvSpPr>
        <p:spPr>
          <a:xfrm>
            <a:off x="265500" y="-588600"/>
            <a:ext cx="4249500" cy="171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Aerohive 802.11ax Family</a:t>
            </a:r>
            <a:endParaRPr sz="2600"/>
          </a:p>
        </p:txBody>
      </p:sp>
      <p:cxnSp>
        <p:nvCxnSpPr>
          <p:cNvPr id="1317" name="Google Shape;1317;p102"/>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18" name="Google Shape;1318;p102"/>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319" name="Google Shape;1319;p102"/>
          <p:cNvSpPr txBox="1"/>
          <p:nvPr>
            <p:ph idx="1" type="subTitle"/>
          </p:nvPr>
        </p:nvSpPr>
        <p:spPr>
          <a:xfrm>
            <a:off x="152925" y="1245000"/>
            <a:ext cx="4362300" cy="1345500"/>
          </a:xfrm>
          <a:prstGeom prst="rect">
            <a:avLst/>
          </a:prstGeom>
          <a:ln>
            <a:noFill/>
          </a:ln>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Clr>
                <a:srgbClr val="FFFFFF"/>
              </a:buClr>
              <a:buSzPts val="1700"/>
              <a:buChar char="❏"/>
            </a:pPr>
            <a:r>
              <a:rPr lang="en" sz="1700"/>
              <a:t>A new twist mount bracket is featured in the Aerohive’s family of 802.11ax access points which is designed to radically simplify installation as shown in the figure.</a:t>
            </a:r>
            <a:endParaRPr sz="1700"/>
          </a:p>
        </p:txBody>
      </p:sp>
      <p:pic>
        <p:nvPicPr>
          <p:cNvPr id="1320" name="Google Shape;1320;p102"/>
          <p:cNvPicPr preferRelativeResize="0"/>
          <p:nvPr/>
        </p:nvPicPr>
        <p:blipFill>
          <a:blip r:embed="rId3">
            <a:alphaModFix/>
          </a:blip>
          <a:stretch>
            <a:fillRect/>
          </a:stretch>
        </p:blipFill>
        <p:spPr>
          <a:xfrm>
            <a:off x="4654925" y="1245000"/>
            <a:ext cx="4323975" cy="243047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cxnSp>
        <p:nvCxnSpPr>
          <p:cNvPr id="1325" name="Google Shape;1325;p103"/>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6" name="Google Shape;1326;p103"/>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7" name="Google Shape;1327;p103"/>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8" name="Google Shape;1328;p103"/>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9" name="Google Shape;1329;p103"/>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0" name="Google Shape;1330;p103"/>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1" name="Google Shape;1331;p103"/>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2" name="Google Shape;1332;p103"/>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3" name="Google Shape;1333;p103"/>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4" name="Google Shape;1334;p103"/>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5" name="Google Shape;1335;p103"/>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6" name="Google Shape;1336;p103"/>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7" name="Google Shape;1337;p103"/>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8" name="Google Shape;1338;p103"/>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9" name="Google Shape;1339;p103"/>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0" name="Google Shape;1340;p103"/>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1" name="Google Shape;1341;p103"/>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2" name="Google Shape;1342;p103"/>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3" name="Google Shape;1343;p103"/>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4" name="Google Shape;1344;p103"/>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5" name="Google Shape;1345;p103"/>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6" name="Google Shape;1346;p103"/>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7" name="Google Shape;1347;p103"/>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8" name="Google Shape;1348;p103"/>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9" name="Google Shape;1349;p103"/>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0" name="Google Shape;1350;p103"/>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1" name="Google Shape;1351;p103"/>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2" name="Google Shape;1352;p103"/>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3" name="Google Shape;1353;p103"/>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4" name="Google Shape;1354;p103"/>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5" name="Google Shape;1355;p103"/>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6" name="Google Shape;1356;p103"/>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7" name="Google Shape;1357;p103"/>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8" name="Google Shape;1358;p103"/>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9" name="Google Shape;1359;p103"/>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0" name="Google Shape;1360;p103"/>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1" name="Google Shape;1361;p103"/>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2" name="Google Shape;1362;p103"/>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3" name="Google Shape;1363;p103"/>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4" name="Google Shape;1364;p103"/>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5" name="Google Shape;1365;p103"/>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6" name="Google Shape;1366;p103"/>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7" name="Google Shape;1367;p103"/>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8" name="Google Shape;1368;p103"/>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9" name="Google Shape;1369;p103"/>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70" name="Google Shape;1370;p103"/>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71" name="Google Shape;1371;p103"/>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72" name="Google Shape;1372;p103"/>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373" name="Google Shape;1373;p103"/>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03"/>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Thanks</a:t>
            </a:r>
            <a:endParaRPr b="1" sz="4400">
              <a:solidFill>
                <a:schemeClr val="lt1"/>
              </a:solidFill>
            </a:endParaRPr>
          </a:p>
        </p:txBody>
      </p:sp>
      <p:pic>
        <p:nvPicPr>
          <p:cNvPr id="1375" name="Google Shape;1375;p103"/>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Introduction</a:t>
            </a:r>
            <a:endParaRPr sz="3000"/>
          </a:p>
        </p:txBody>
      </p:sp>
      <p:cxnSp>
        <p:nvCxnSpPr>
          <p:cNvPr id="275" name="Google Shape;275;p32"/>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6" name="Google Shape;276;p32"/>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77" name="Google Shape;277;p32"/>
          <p:cNvSpPr txBox="1"/>
          <p:nvPr>
            <p:ph idx="1" type="subTitle"/>
          </p:nvPr>
        </p:nvSpPr>
        <p:spPr>
          <a:xfrm>
            <a:off x="214050" y="1422275"/>
            <a:ext cx="8929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client density will be handled by 802.11ax more efficiently through a new channel-sharing capability, negotiated wake-time scheduling between APs and clients is used to improve the battery life to preserve energy, and efficiency improvements are delivered with at least four times more throughput than 802.11ac.</a:t>
            </a:r>
            <a:endParaRPr sz="1900">
              <a:solidFill>
                <a:srgbClr val="FFFFFF"/>
              </a:solidFill>
            </a:endParaRPr>
          </a:p>
        </p:txBody>
      </p:sp>
      <p:sp>
        <p:nvSpPr>
          <p:cNvPr id="278" name="Google Shape;278;p32"/>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cxnSp>
        <p:nvCxnSpPr>
          <p:cNvPr id="1380" name="Google Shape;1380;p104"/>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1" name="Google Shape;1381;p104"/>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2" name="Google Shape;1382;p104"/>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3" name="Google Shape;1383;p104"/>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4" name="Google Shape;1384;p104"/>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5" name="Google Shape;1385;p104"/>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6" name="Google Shape;1386;p104"/>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7" name="Google Shape;1387;p104"/>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8" name="Google Shape;1388;p104"/>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9" name="Google Shape;1389;p104"/>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0" name="Google Shape;1390;p104"/>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1" name="Google Shape;1391;p104"/>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2" name="Google Shape;1392;p104"/>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3" name="Google Shape;1393;p104"/>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4" name="Google Shape;1394;p104"/>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5" name="Google Shape;1395;p104"/>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6" name="Google Shape;1396;p104"/>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7" name="Google Shape;1397;p104"/>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8" name="Google Shape;1398;p104"/>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9" name="Google Shape;1399;p104"/>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0" name="Google Shape;1400;p104"/>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1" name="Google Shape;1401;p104"/>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2" name="Google Shape;1402;p104"/>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3" name="Google Shape;1403;p104"/>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4" name="Google Shape;1404;p104"/>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5" name="Google Shape;1405;p104"/>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6" name="Google Shape;1406;p104"/>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7" name="Google Shape;1407;p104"/>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8" name="Google Shape;1408;p104"/>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9" name="Google Shape;1409;p104"/>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0" name="Google Shape;1410;p104"/>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1" name="Google Shape;1411;p104"/>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2" name="Google Shape;1412;p104"/>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3" name="Google Shape;1413;p104"/>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4" name="Google Shape;1414;p104"/>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5" name="Google Shape;1415;p104"/>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6" name="Google Shape;1416;p104"/>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7" name="Google Shape;1417;p104"/>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8" name="Google Shape;1418;p104"/>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9" name="Google Shape;1419;p104"/>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0" name="Google Shape;1420;p104"/>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1" name="Google Shape;1421;p104"/>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2" name="Google Shape;1422;p104"/>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3" name="Google Shape;1423;p104"/>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4" name="Google Shape;1424;p104"/>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5" name="Google Shape;1425;p104"/>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6" name="Google Shape;1426;p104"/>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7" name="Google Shape;1427;p104"/>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428" name="Google Shape;1428;p104"/>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04"/>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Miscellaneous</a:t>
            </a:r>
            <a:endParaRPr b="1" sz="4400">
              <a:solidFill>
                <a:schemeClr val="lt1"/>
              </a:solidFill>
            </a:endParaRPr>
          </a:p>
        </p:txBody>
      </p:sp>
      <p:pic>
        <p:nvPicPr>
          <p:cNvPr id="1430" name="Google Shape;1430;p104"/>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105"/>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Things to Know About 802.11ax</a:t>
            </a:r>
            <a:endParaRPr sz="3000"/>
          </a:p>
        </p:txBody>
      </p:sp>
      <p:cxnSp>
        <p:nvCxnSpPr>
          <p:cNvPr id="1436" name="Google Shape;1436;p105"/>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37" name="Google Shape;1437;p105"/>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438" name="Google Shape;1438;p105"/>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Font typeface="Raleway"/>
              <a:buChar char="❏"/>
            </a:pPr>
            <a:r>
              <a:rPr lang="en" sz="1900">
                <a:solidFill>
                  <a:srgbClr val="FFFFFF"/>
                </a:solidFill>
              </a:rPr>
              <a:t>It’s a Wi-Fi paradigm shift.</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standard isn’t yet finalized.</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No need to rip-and-replace the existing Wi-Fi installations.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Look forward to a little backward compatibility.</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 smarthome is a high-density Wi-Fi environment.</a:t>
            </a:r>
            <a:endParaRPr sz="1900">
              <a:solidFill>
                <a:srgbClr val="FFFFFF"/>
              </a:solidFill>
            </a:endParaRPr>
          </a:p>
        </p:txBody>
      </p:sp>
      <p:sp>
        <p:nvSpPr>
          <p:cNvPr id="1439" name="Google Shape;1439;p105"/>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106"/>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t>Things to Know About 802.11ax</a:t>
            </a:r>
            <a:endParaRPr sz="3000"/>
          </a:p>
        </p:txBody>
      </p:sp>
      <p:cxnSp>
        <p:nvCxnSpPr>
          <p:cNvPr id="1445" name="Google Shape;1445;p106"/>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46" name="Google Shape;1446;p106"/>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447" name="Google Shape;1447;p106"/>
          <p:cNvSpPr txBox="1"/>
          <p:nvPr>
            <p:ph idx="1" type="subTitle"/>
          </p:nvPr>
        </p:nvSpPr>
        <p:spPr>
          <a:xfrm>
            <a:off x="214050" y="1422275"/>
            <a:ext cx="88086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RU ready for simultaneous multi-user Wi-Fi access.</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MU-MIMO enhancements are coming.</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No more OBSSessing over spatial reuse.</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No qualms about higher data speeds either.</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Wi-Fi security will be better.</a:t>
            </a:r>
            <a:endParaRPr sz="1900">
              <a:solidFill>
                <a:srgbClr val="FFFFFF"/>
              </a:solidFill>
            </a:endParaRPr>
          </a:p>
        </p:txBody>
      </p:sp>
      <p:sp>
        <p:nvSpPr>
          <p:cNvPr id="1448" name="Google Shape;1448;p106"/>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cxnSp>
        <p:nvCxnSpPr>
          <p:cNvPr id="1453" name="Google Shape;1453;p107"/>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4" name="Google Shape;1454;p107"/>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5" name="Google Shape;1455;p107"/>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6" name="Google Shape;1456;p107"/>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7" name="Google Shape;1457;p107"/>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8" name="Google Shape;1458;p107"/>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9" name="Google Shape;1459;p107"/>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0" name="Google Shape;1460;p107"/>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1" name="Google Shape;1461;p107"/>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2" name="Google Shape;1462;p107"/>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3" name="Google Shape;1463;p107"/>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4" name="Google Shape;1464;p107"/>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5" name="Google Shape;1465;p107"/>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6" name="Google Shape;1466;p107"/>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7" name="Google Shape;1467;p107"/>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8" name="Google Shape;1468;p107"/>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9" name="Google Shape;1469;p107"/>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0" name="Google Shape;1470;p107"/>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1" name="Google Shape;1471;p107"/>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2" name="Google Shape;1472;p107"/>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3" name="Google Shape;1473;p107"/>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4" name="Google Shape;1474;p107"/>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5" name="Google Shape;1475;p107"/>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6" name="Google Shape;1476;p107"/>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7" name="Google Shape;1477;p107"/>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8" name="Google Shape;1478;p107"/>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9" name="Google Shape;1479;p107"/>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0" name="Google Shape;1480;p107"/>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1" name="Google Shape;1481;p107"/>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2" name="Google Shape;1482;p107"/>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3" name="Google Shape;1483;p107"/>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4" name="Google Shape;1484;p107"/>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5" name="Google Shape;1485;p107"/>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6" name="Google Shape;1486;p107"/>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7" name="Google Shape;1487;p107"/>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8" name="Google Shape;1488;p107"/>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9" name="Google Shape;1489;p107"/>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0" name="Google Shape;1490;p107"/>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1" name="Google Shape;1491;p107"/>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2" name="Google Shape;1492;p107"/>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3" name="Google Shape;1493;p107"/>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4" name="Google Shape;1494;p107"/>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5" name="Google Shape;1495;p107"/>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6" name="Google Shape;1496;p107"/>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7" name="Google Shape;1497;p107"/>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8" name="Google Shape;1498;p107"/>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9" name="Google Shape;1499;p107"/>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00" name="Google Shape;1500;p107"/>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501" name="Google Shape;1501;p107"/>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07"/>
          <p:cNvSpPr txBox="1"/>
          <p:nvPr>
            <p:ph type="ctrTitle"/>
          </p:nvPr>
        </p:nvSpPr>
        <p:spPr>
          <a:xfrm>
            <a:off x="0" y="125"/>
            <a:ext cx="91440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chemeClr val="lt1"/>
                </a:solidFill>
              </a:rPr>
              <a:t>Thanks</a:t>
            </a:r>
            <a:endParaRPr b="1" sz="4400">
              <a:solidFill>
                <a:schemeClr val="lt1"/>
              </a:solidFill>
            </a:endParaRPr>
          </a:p>
        </p:txBody>
      </p:sp>
      <p:pic>
        <p:nvPicPr>
          <p:cNvPr id="1503" name="Google Shape;1503;p107"/>
          <p:cNvPicPr preferRelativeResize="0"/>
          <p:nvPr/>
        </p:nvPicPr>
        <p:blipFill>
          <a:blip r:embed="rId3">
            <a:alphaModFix/>
          </a:blip>
          <a:stretch>
            <a:fillRect/>
          </a:stretch>
        </p:blipFill>
        <p:spPr>
          <a:xfrm>
            <a:off x="6961659" y="343173"/>
            <a:ext cx="1926141" cy="40185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3"/>
          <p:cNvSpPr txBox="1"/>
          <p:nvPr>
            <p:ph type="ctrTitle"/>
          </p:nvPr>
        </p:nvSpPr>
        <p:spPr>
          <a:xfrm>
            <a:off x="290249" y="-609400"/>
            <a:ext cx="8521800" cy="173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Wi-Fi</a:t>
            </a:r>
            <a:r>
              <a:rPr lang="en" sz="3000"/>
              <a:t> Challenges</a:t>
            </a:r>
            <a:endParaRPr sz="3000"/>
          </a:p>
        </p:txBody>
      </p:sp>
      <p:cxnSp>
        <p:nvCxnSpPr>
          <p:cNvPr id="284" name="Google Shape;284;p33"/>
          <p:cNvCxnSpPr/>
          <p:nvPr/>
        </p:nvCxnSpPr>
        <p:spPr>
          <a:xfrm rot="5400000">
            <a:off x="-411450" y="50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5" name="Google Shape;285;p33"/>
          <p:cNvCxnSpPr/>
          <p:nvPr/>
        </p:nvCxnSpPr>
        <p:spPr>
          <a:xfrm>
            <a:off x="-914975" y="1035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86" name="Google Shape;286;p33"/>
          <p:cNvSpPr txBox="1"/>
          <p:nvPr>
            <p:ph idx="1" type="subTitle"/>
          </p:nvPr>
        </p:nvSpPr>
        <p:spPr>
          <a:xfrm>
            <a:off x="214050" y="1422275"/>
            <a:ext cx="8929500" cy="3330900"/>
          </a:xfrm>
          <a:prstGeom prst="rect">
            <a:avLst/>
          </a:prstGeom>
          <a:ln>
            <a:noFill/>
          </a:ln>
        </p:spPr>
        <p:txBody>
          <a:bodyPr anchorCtr="0" anchor="t" bIns="91425" lIns="91425" spcFirstLastPara="1" rIns="91425" wrap="square" tIns="91425">
            <a:noAutofit/>
          </a:bodyPr>
          <a:lstStyle/>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There has been an evolution of </a:t>
            </a:r>
            <a:r>
              <a:rPr lang="en" sz="1900">
                <a:solidFill>
                  <a:srgbClr val="FFFFFF"/>
                </a:solidFill>
              </a:rPr>
              <a:t>Wi-Fi</a:t>
            </a:r>
            <a:r>
              <a:rPr lang="en" sz="1900">
                <a:solidFill>
                  <a:srgbClr val="FFFFFF"/>
                </a:solidFill>
              </a:rPr>
              <a:t> with each new protocol since the commercial release of the original 802.11 wireless networking standard and achieving successively higher peak speeds theoretically.</a:t>
            </a:r>
            <a:endParaRPr sz="1900">
              <a:solidFill>
                <a:srgbClr val="FFFFFF"/>
              </a:solidFill>
            </a:endParaRPr>
          </a:p>
          <a:p>
            <a:pPr indent="-349250" lvl="0" marL="457200" marR="0" rtl="0" algn="l">
              <a:lnSpc>
                <a:spcPct val="150000"/>
              </a:lnSpc>
              <a:spcBef>
                <a:spcPts val="0"/>
              </a:spcBef>
              <a:spcAft>
                <a:spcPts val="0"/>
              </a:spcAft>
              <a:buClr>
                <a:srgbClr val="FFFFFF"/>
              </a:buClr>
              <a:buSzPts val="1900"/>
              <a:buChar char="❏"/>
            </a:pPr>
            <a:r>
              <a:rPr lang="en" sz="1900">
                <a:solidFill>
                  <a:srgbClr val="FFFFFF"/>
                </a:solidFill>
              </a:rPr>
              <a:t>However, the speed of </a:t>
            </a:r>
            <a:r>
              <a:rPr lang="en" sz="1900">
                <a:solidFill>
                  <a:srgbClr val="FFFFFF"/>
                </a:solidFill>
              </a:rPr>
              <a:t>Wi-Fi</a:t>
            </a:r>
            <a:r>
              <a:rPr lang="en" sz="1900">
                <a:solidFill>
                  <a:srgbClr val="FFFFFF"/>
                </a:solidFill>
              </a:rPr>
              <a:t> is not the major problem in the real world but the capacity of the network to handle the expanding population of client devices as well as numerous users with diverse networking needs.</a:t>
            </a:r>
            <a:endParaRPr sz="1900">
              <a:solidFill>
                <a:srgbClr val="FFFFFF"/>
              </a:solidFill>
            </a:endParaRPr>
          </a:p>
        </p:txBody>
      </p:sp>
      <p:sp>
        <p:nvSpPr>
          <p:cNvPr id="287" name="Google Shape;287;p33"/>
          <p:cNvSpPr txBox="1"/>
          <p:nvPr/>
        </p:nvSpPr>
        <p:spPr>
          <a:xfrm>
            <a:off x="8187600" y="4753200"/>
            <a:ext cx="956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aleway"/>
                <a:ea typeface="Raleway"/>
                <a:cs typeface="Raleway"/>
                <a:sym typeface="Raleway"/>
              </a:rPr>
              <a:t>(contd...)</a:t>
            </a:r>
            <a:endParaRPr>
              <a:solidFill>
                <a:schemeClr val="dk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