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Lst>
  <p:sldSz cy="5143500" cx="9144000"/>
  <p:notesSz cx="6858000" cy="9144000"/>
  <p:embeddedFontLst>
    <p:embeddedFont>
      <p:font typeface="Raleway"/>
      <p:regular r:id="rId206"/>
      <p:bold r:id="rId207"/>
      <p:italic r:id="rId208"/>
      <p:boldItalic r:id="rId209"/>
    </p:embeddedFont>
    <p:embeddedFont>
      <p:font typeface="Montserrat"/>
      <p:regular r:id="rId210"/>
      <p:bold r:id="rId211"/>
      <p:italic r:id="rId212"/>
      <p:boldItalic r:id="rId213"/>
    </p:embeddedFont>
    <p:embeddedFont>
      <p:font typeface="Average"/>
      <p:regular r:id="rId214"/>
    </p:embeddedFont>
    <p:embeddedFont>
      <p:font typeface="Oswald"/>
      <p:regular r:id="rId215"/>
      <p:bold r:id="rId2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760396-A07F-473A-BEF4-812670E8AF8C}">
  <a:tblStyle styleId="{B5760396-A07F-473A-BEF4-812670E8AF8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3.xml"/><Relationship Id="rId4" Type="http://schemas.openxmlformats.org/officeDocument/2006/relationships/slideMaster" Target="slideMasters/slideMaster1.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2.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216" Type="http://schemas.openxmlformats.org/officeDocument/2006/relationships/font" Target="fonts/Oswald-bold.fntdata"/><Relationship Id="rId215" Type="http://schemas.openxmlformats.org/officeDocument/2006/relationships/font" Target="fonts/Oswald-regular.fntdata"/><Relationship Id="rId214" Type="http://schemas.openxmlformats.org/officeDocument/2006/relationships/font" Target="fonts/Average-regular.fntdata"/><Relationship Id="rId213" Type="http://schemas.openxmlformats.org/officeDocument/2006/relationships/font" Target="fonts/Montserrat-boldItalic.fntdata"/><Relationship Id="rId212" Type="http://schemas.openxmlformats.org/officeDocument/2006/relationships/font" Target="fonts/Montserrat-italic.fntdata"/><Relationship Id="rId211" Type="http://schemas.openxmlformats.org/officeDocument/2006/relationships/font" Target="fonts/Montserrat-bold.fntdata"/><Relationship Id="rId210" Type="http://schemas.openxmlformats.org/officeDocument/2006/relationships/font" Target="fonts/Montserrat-regular.fntdata"/><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114" Type="http://schemas.openxmlformats.org/officeDocument/2006/relationships/slide" Target="slides/slide108.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206" Type="http://schemas.openxmlformats.org/officeDocument/2006/relationships/font" Target="fonts/Raleway-regular.fntdata"/><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font" Target="fonts/Raleway-boldItalic.fntdata"/><Relationship Id="rId208" Type="http://schemas.openxmlformats.org/officeDocument/2006/relationships/font" Target="fonts/Raleway-italic.fntdata"/><Relationship Id="rId207" Type="http://schemas.openxmlformats.org/officeDocument/2006/relationships/font" Target="fonts/Raleway-bold.fntdata"/><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4009d70ae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4009d70ae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406af5ec51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406af5ec51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3" name="Shape 1743"/>
        <p:cNvGrpSpPr/>
        <p:nvPr/>
      </p:nvGrpSpPr>
      <p:grpSpPr>
        <a:xfrm>
          <a:off x="0" y="0"/>
          <a:ext cx="0" cy="0"/>
          <a:chOff x="0" y="0"/>
          <a:chExt cx="0" cy="0"/>
        </a:xfrm>
      </p:grpSpPr>
      <p:sp>
        <p:nvSpPr>
          <p:cNvPr id="1744" name="Google Shape;1744;g40874cec3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5" name="Google Shape;1745;g40874cec3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7" name="Shape 1797"/>
        <p:cNvGrpSpPr/>
        <p:nvPr/>
      </p:nvGrpSpPr>
      <p:grpSpPr>
        <a:xfrm>
          <a:off x="0" y="0"/>
          <a:ext cx="0" cy="0"/>
          <a:chOff x="0" y="0"/>
          <a:chExt cx="0" cy="0"/>
        </a:xfrm>
      </p:grpSpPr>
      <p:sp>
        <p:nvSpPr>
          <p:cNvPr id="1798" name="Google Shape;1798;g406af5ec5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9" name="Google Shape;1799;g406af5ec5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3" name="Shape 1803"/>
        <p:cNvGrpSpPr/>
        <p:nvPr/>
      </p:nvGrpSpPr>
      <p:grpSpPr>
        <a:xfrm>
          <a:off x="0" y="0"/>
          <a:ext cx="0" cy="0"/>
          <a:chOff x="0" y="0"/>
          <a:chExt cx="0" cy="0"/>
        </a:xfrm>
      </p:grpSpPr>
      <p:sp>
        <p:nvSpPr>
          <p:cNvPr id="1804" name="Google Shape;1804;g406af5ec51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5" name="Google Shape;1805;g406af5ec51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9" name="Shape 1809"/>
        <p:cNvGrpSpPr/>
        <p:nvPr/>
      </p:nvGrpSpPr>
      <p:grpSpPr>
        <a:xfrm>
          <a:off x="0" y="0"/>
          <a:ext cx="0" cy="0"/>
          <a:chOff x="0" y="0"/>
          <a:chExt cx="0" cy="0"/>
        </a:xfrm>
      </p:grpSpPr>
      <p:sp>
        <p:nvSpPr>
          <p:cNvPr id="1810" name="Google Shape;1810;g406af5ec51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1" name="Google Shape;1811;g406af5ec51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406af5ec51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406af5ec51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406af5ec51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3" name="Google Shape;1823;g406af5ec51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7" name="Shape 1827"/>
        <p:cNvGrpSpPr/>
        <p:nvPr/>
      </p:nvGrpSpPr>
      <p:grpSpPr>
        <a:xfrm>
          <a:off x="0" y="0"/>
          <a:ext cx="0" cy="0"/>
          <a:chOff x="0" y="0"/>
          <a:chExt cx="0" cy="0"/>
        </a:xfrm>
      </p:grpSpPr>
      <p:sp>
        <p:nvSpPr>
          <p:cNvPr id="1828" name="Google Shape;1828;g4081700f6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9" name="Google Shape;1829;g4081700f6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4081700f6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4081700f6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9" name="Shape 1839"/>
        <p:cNvGrpSpPr/>
        <p:nvPr/>
      </p:nvGrpSpPr>
      <p:grpSpPr>
        <a:xfrm>
          <a:off x="0" y="0"/>
          <a:ext cx="0" cy="0"/>
          <a:chOff x="0" y="0"/>
          <a:chExt cx="0" cy="0"/>
        </a:xfrm>
      </p:grpSpPr>
      <p:sp>
        <p:nvSpPr>
          <p:cNvPr id="1840" name="Google Shape;1840;g4081700f6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1" name="Google Shape;1841;g4081700f6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4009d70ae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4009d70ae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4081700f6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4081700f6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9" name="Shape 1899"/>
        <p:cNvGrpSpPr/>
        <p:nvPr/>
      </p:nvGrpSpPr>
      <p:grpSpPr>
        <a:xfrm>
          <a:off x="0" y="0"/>
          <a:ext cx="0" cy="0"/>
          <a:chOff x="0" y="0"/>
          <a:chExt cx="0" cy="0"/>
        </a:xfrm>
      </p:grpSpPr>
      <p:sp>
        <p:nvSpPr>
          <p:cNvPr id="1900" name="Google Shape;1900;g4081700f60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1" name="Google Shape;1901;g4081700f60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g40874cec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7" name="Google Shape;1907;g40874cec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40874cec31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3" name="Google Shape;1913;g40874cec31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7" name="Shape 1917"/>
        <p:cNvGrpSpPr/>
        <p:nvPr/>
      </p:nvGrpSpPr>
      <p:grpSpPr>
        <a:xfrm>
          <a:off x="0" y="0"/>
          <a:ext cx="0" cy="0"/>
          <a:chOff x="0" y="0"/>
          <a:chExt cx="0" cy="0"/>
        </a:xfrm>
      </p:grpSpPr>
      <p:sp>
        <p:nvSpPr>
          <p:cNvPr id="1918" name="Google Shape;1918;g40874cec3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40874cec3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g40874cec31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5" name="Google Shape;1925;g40874cec31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g40874cec3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40874cec3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g40874cec3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5" name="Google Shape;1985;g40874cec3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9" name="Shape 1989"/>
        <p:cNvGrpSpPr/>
        <p:nvPr/>
      </p:nvGrpSpPr>
      <p:grpSpPr>
        <a:xfrm>
          <a:off x="0" y="0"/>
          <a:ext cx="0" cy="0"/>
          <a:chOff x="0" y="0"/>
          <a:chExt cx="0" cy="0"/>
        </a:xfrm>
      </p:grpSpPr>
      <p:sp>
        <p:nvSpPr>
          <p:cNvPr id="1990" name="Google Shape;1990;g40874cec31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1" name="Google Shape;1991;g40874cec31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5" name="Shape 1995"/>
        <p:cNvGrpSpPr/>
        <p:nvPr/>
      </p:nvGrpSpPr>
      <p:grpSpPr>
        <a:xfrm>
          <a:off x="0" y="0"/>
          <a:ext cx="0" cy="0"/>
          <a:chOff x="0" y="0"/>
          <a:chExt cx="0" cy="0"/>
        </a:xfrm>
      </p:grpSpPr>
      <p:sp>
        <p:nvSpPr>
          <p:cNvPr id="1996" name="Google Shape;1996;g40874cec31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7" name="Google Shape;1997;g40874cec31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3e931b46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3e931b46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1" name="Shape 2001"/>
        <p:cNvGrpSpPr/>
        <p:nvPr/>
      </p:nvGrpSpPr>
      <p:grpSpPr>
        <a:xfrm>
          <a:off x="0" y="0"/>
          <a:ext cx="0" cy="0"/>
          <a:chOff x="0" y="0"/>
          <a:chExt cx="0" cy="0"/>
        </a:xfrm>
      </p:grpSpPr>
      <p:sp>
        <p:nvSpPr>
          <p:cNvPr id="2002" name="Google Shape;2002;g40874cec31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3" name="Google Shape;2003;g40874cec31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7" name="Shape 2007"/>
        <p:cNvGrpSpPr/>
        <p:nvPr/>
      </p:nvGrpSpPr>
      <p:grpSpPr>
        <a:xfrm>
          <a:off x="0" y="0"/>
          <a:ext cx="0" cy="0"/>
          <a:chOff x="0" y="0"/>
          <a:chExt cx="0" cy="0"/>
        </a:xfrm>
      </p:grpSpPr>
      <p:sp>
        <p:nvSpPr>
          <p:cNvPr id="2008" name="Google Shape;2008;g40874cec3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9" name="Google Shape;2009;g40874cec3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3" name="Shape 2013"/>
        <p:cNvGrpSpPr/>
        <p:nvPr/>
      </p:nvGrpSpPr>
      <p:grpSpPr>
        <a:xfrm>
          <a:off x="0" y="0"/>
          <a:ext cx="0" cy="0"/>
          <a:chOff x="0" y="0"/>
          <a:chExt cx="0" cy="0"/>
        </a:xfrm>
      </p:grpSpPr>
      <p:sp>
        <p:nvSpPr>
          <p:cNvPr id="2014" name="Google Shape;2014;g40874cec31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5" name="Google Shape;2015;g40874cec31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7" name="Shape 2067"/>
        <p:cNvGrpSpPr/>
        <p:nvPr/>
      </p:nvGrpSpPr>
      <p:grpSpPr>
        <a:xfrm>
          <a:off x="0" y="0"/>
          <a:ext cx="0" cy="0"/>
          <a:chOff x="0" y="0"/>
          <a:chExt cx="0" cy="0"/>
        </a:xfrm>
      </p:grpSpPr>
      <p:sp>
        <p:nvSpPr>
          <p:cNvPr id="2068" name="Google Shape;2068;g40874cec3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9" name="Google Shape;2069;g40874cec31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g40874cec31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5" name="Google Shape;2075;g40874cec31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7" name="Shape 2127"/>
        <p:cNvGrpSpPr/>
        <p:nvPr/>
      </p:nvGrpSpPr>
      <p:grpSpPr>
        <a:xfrm>
          <a:off x="0" y="0"/>
          <a:ext cx="0" cy="0"/>
          <a:chOff x="0" y="0"/>
          <a:chExt cx="0" cy="0"/>
        </a:xfrm>
      </p:grpSpPr>
      <p:sp>
        <p:nvSpPr>
          <p:cNvPr id="2128" name="Google Shape;2128;g40874cec31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9" name="Google Shape;2129;g40874cec31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3" name="Shape 2133"/>
        <p:cNvGrpSpPr/>
        <p:nvPr/>
      </p:nvGrpSpPr>
      <p:grpSpPr>
        <a:xfrm>
          <a:off x="0" y="0"/>
          <a:ext cx="0" cy="0"/>
          <a:chOff x="0" y="0"/>
          <a:chExt cx="0" cy="0"/>
        </a:xfrm>
      </p:grpSpPr>
      <p:sp>
        <p:nvSpPr>
          <p:cNvPr id="2134" name="Google Shape;2134;g40874cec31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5" name="Google Shape;2135;g40874cec31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g40874cec31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1" name="Google Shape;2141;g40874cec31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3" name="Shape 2193"/>
        <p:cNvGrpSpPr/>
        <p:nvPr/>
      </p:nvGrpSpPr>
      <p:grpSpPr>
        <a:xfrm>
          <a:off x="0" y="0"/>
          <a:ext cx="0" cy="0"/>
          <a:chOff x="0" y="0"/>
          <a:chExt cx="0" cy="0"/>
        </a:xfrm>
      </p:grpSpPr>
      <p:sp>
        <p:nvSpPr>
          <p:cNvPr id="2194" name="Google Shape;2194;g40874cec31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5" name="Google Shape;2195;g40874cec3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9" name="Shape 2199"/>
        <p:cNvGrpSpPr/>
        <p:nvPr/>
      </p:nvGrpSpPr>
      <p:grpSpPr>
        <a:xfrm>
          <a:off x="0" y="0"/>
          <a:ext cx="0" cy="0"/>
          <a:chOff x="0" y="0"/>
          <a:chExt cx="0" cy="0"/>
        </a:xfrm>
      </p:grpSpPr>
      <p:sp>
        <p:nvSpPr>
          <p:cNvPr id="2200" name="Google Shape;2200;g40874cec31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1" name="Google Shape;2201;g40874cec31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3e931b46d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3e931b46d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g40874cec31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7" name="Google Shape;2207;g40874cec31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1" name="Shape 2211"/>
        <p:cNvGrpSpPr/>
        <p:nvPr/>
      </p:nvGrpSpPr>
      <p:grpSpPr>
        <a:xfrm>
          <a:off x="0" y="0"/>
          <a:ext cx="0" cy="0"/>
          <a:chOff x="0" y="0"/>
          <a:chExt cx="0" cy="0"/>
        </a:xfrm>
      </p:grpSpPr>
      <p:sp>
        <p:nvSpPr>
          <p:cNvPr id="2212" name="Google Shape;2212;g40874cec31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3" name="Google Shape;2213;g40874cec31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g40874cec31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9" name="Google Shape;2219;g40874cec31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g4121cc66a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5" name="Google Shape;2225;g4121cc66a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9" name="Shape 2229"/>
        <p:cNvGrpSpPr/>
        <p:nvPr/>
      </p:nvGrpSpPr>
      <p:grpSpPr>
        <a:xfrm>
          <a:off x="0" y="0"/>
          <a:ext cx="0" cy="0"/>
          <a:chOff x="0" y="0"/>
          <a:chExt cx="0" cy="0"/>
        </a:xfrm>
      </p:grpSpPr>
      <p:sp>
        <p:nvSpPr>
          <p:cNvPr id="2230" name="Google Shape;2230;g4121cc66a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1" name="Google Shape;2231;g4121cc66a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3" name="Shape 2283"/>
        <p:cNvGrpSpPr/>
        <p:nvPr/>
      </p:nvGrpSpPr>
      <p:grpSpPr>
        <a:xfrm>
          <a:off x="0" y="0"/>
          <a:ext cx="0" cy="0"/>
          <a:chOff x="0" y="0"/>
          <a:chExt cx="0" cy="0"/>
        </a:xfrm>
      </p:grpSpPr>
      <p:sp>
        <p:nvSpPr>
          <p:cNvPr id="2284" name="Google Shape;2284;g4121cc66ac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5" name="Google Shape;2285;g4121cc66ac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9" name="Shape 2289"/>
        <p:cNvGrpSpPr/>
        <p:nvPr/>
      </p:nvGrpSpPr>
      <p:grpSpPr>
        <a:xfrm>
          <a:off x="0" y="0"/>
          <a:ext cx="0" cy="0"/>
          <a:chOff x="0" y="0"/>
          <a:chExt cx="0" cy="0"/>
        </a:xfrm>
      </p:grpSpPr>
      <p:sp>
        <p:nvSpPr>
          <p:cNvPr id="2290" name="Google Shape;2290;g4121cc66ac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1" name="Google Shape;2291;g4121cc66ac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5" name="Shape 2295"/>
        <p:cNvGrpSpPr/>
        <p:nvPr/>
      </p:nvGrpSpPr>
      <p:grpSpPr>
        <a:xfrm>
          <a:off x="0" y="0"/>
          <a:ext cx="0" cy="0"/>
          <a:chOff x="0" y="0"/>
          <a:chExt cx="0" cy="0"/>
        </a:xfrm>
      </p:grpSpPr>
      <p:sp>
        <p:nvSpPr>
          <p:cNvPr id="2296" name="Google Shape;2296;g4121cc66ac_1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7" name="Google Shape;2297;g4121cc66ac_1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2" name="Shape 2302"/>
        <p:cNvGrpSpPr/>
        <p:nvPr/>
      </p:nvGrpSpPr>
      <p:grpSpPr>
        <a:xfrm>
          <a:off x="0" y="0"/>
          <a:ext cx="0" cy="0"/>
          <a:chOff x="0" y="0"/>
          <a:chExt cx="0" cy="0"/>
        </a:xfrm>
      </p:grpSpPr>
      <p:sp>
        <p:nvSpPr>
          <p:cNvPr id="2303" name="Google Shape;2303;g4121cc66ac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4" name="Google Shape;2304;g4121cc66ac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8" name="Shape 2308"/>
        <p:cNvGrpSpPr/>
        <p:nvPr/>
      </p:nvGrpSpPr>
      <p:grpSpPr>
        <a:xfrm>
          <a:off x="0" y="0"/>
          <a:ext cx="0" cy="0"/>
          <a:chOff x="0" y="0"/>
          <a:chExt cx="0" cy="0"/>
        </a:xfrm>
      </p:grpSpPr>
      <p:sp>
        <p:nvSpPr>
          <p:cNvPr id="2309" name="Google Shape;2309;g4121cc66ac_1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0" name="Google Shape;2310;g4121cc66ac_1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4009d70ae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4009d70ae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2" name="Shape 2362"/>
        <p:cNvGrpSpPr/>
        <p:nvPr/>
      </p:nvGrpSpPr>
      <p:grpSpPr>
        <a:xfrm>
          <a:off x="0" y="0"/>
          <a:ext cx="0" cy="0"/>
          <a:chOff x="0" y="0"/>
          <a:chExt cx="0" cy="0"/>
        </a:xfrm>
      </p:grpSpPr>
      <p:sp>
        <p:nvSpPr>
          <p:cNvPr id="2363" name="Google Shape;2363;g4121cc66ac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4" name="Google Shape;2364;g4121cc66ac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8" name="Shape 2368"/>
        <p:cNvGrpSpPr/>
        <p:nvPr/>
      </p:nvGrpSpPr>
      <p:grpSpPr>
        <a:xfrm>
          <a:off x="0" y="0"/>
          <a:ext cx="0" cy="0"/>
          <a:chOff x="0" y="0"/>
          <a:chExt cx="0" cy="0"/>
        </a:xfrm>
      </p:grpSpPr>
      <p:sp>
        <p:nvSpPr>
          <p:cNvPr id="2369" name="Google Shape;2369;g4121cc66ac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0" name="Google Shape;2370;g4121cc66ac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4" name="Shape 2374"/>
        <p:cNvGrpSpPr/>
        <p:nvPr/>
      </p:nvGrpSpPr>
      <p:grpSpPr>
        <a:xfrm>
          <a:off x="0" y="0"/>
          <a:ext cx="0" cy="0"/>
          <a:chOff x="0" y="0"/>
          <a:chExt cx="0" cy="0"/>
        </a:xfrm>
      </p:grpSpPr>
      <p:sp>
        <p:nvSpPr>
          <p:cNvPr id="2375" name="Google Shape;2375;g4121cc66ac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6" name="Google Shape;2376;g4121cc66ac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0" name="Shape 2380"/>
        <p:cNvGrpSpPr/>
        <p:nvPr/>
      </p:nvGrpSpPr>
      <p:grpSpPr>
        <a:xfrm>
          <a:off x="0" y="0"/>
          <a:ext cx="0" cy="0"/>
          <a:chOff x="0" y="0"/>
          <a:chExt cx="0" cy="0"/>
        </a:xfrm>
      </p:grpSpPr>
      <p:sp>
        <p:nvSpPr>
          <p:cNvPr id="2381" name="Google Shape;2381;g4121cc66ac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2" name="Google Shape;2382;g4121cc66ac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4" name="Shape 2434"/>
        <p:cNvGrpSpPr/>
        <p:nvPr/>
      </p:nvGrpSpPr>
      <p:grpSpPr>
        <a:xfrm>
          <a:off x="0" y="0"/>
          <a:ext cx="0" cy="0"/>
          <a:chOff x="0" y="0"/>
          <a:chExt cx="0" cy="0"/>
        </a:xfrm>
      </p:grpSpPr>
      <p:sp>
        <p:nvSpPr>
          <p:cNvPr id="2435" name="Google Shape;2435;g4121cc66ac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6" name="Google Shape;2436;g4121cc66ac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0" name="Shape 2440"/>
        <p:cNvGrpSpPr/>
        <p:nvPr/>
      </p:nvGrpSpPr>
      <p:grpSpPr>
        <a:xfrm>
          <a:off x="0" y="0"/>
          <a:ext cx="0" cy="0"/>
          <a:chOff x="0" y="0"/>
          <a:chExt cx="0" cy="0"/>
        </a:xfrm>
      </p:grpSpPr>
      <p:sp>
        <p:nvSpPr>
          <p:cNvPr id="2441" name="Google Shape;2441;g4121cc66ac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2" name="Google Shape;2442;g4121cc66ac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7" name="Shape 2447"/>
        <p:cNvGrpSpPr/>
        <p:nvPr/>
      </p:nvGrpSpPr>
      <p:grpSpPr>
        <a:xfrm>
          <a:off x="0" y="0"/>
          <a:ext cx="0" cy="0"/>
          <a:chOff x="0" y="0"/>
          <a:chExt cx="0" cy="0"/>
        </a:xfrm>
      </p:grpSpPr>
      <p:sp>
        <p:nvSpPr>
          <p:cNvPr id="2448" name="Google Shape;2448;g4121cc66ac_1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9" name="Google Shape;2449;g4121cc66ac_1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4" name="Shape 2454"/>
        <p:cNvGrpSpPr/>
        <p:nvPr/>
      </p:nvGrpSpPr>
      <p:grpSpPr>
        <a:xfrm>
          <a:off x="0" y="0"/>
          <a:ext cx="0" cy="0"/>
          <a:chOff x="0" y="0"/>
          <a:chExt cx="0" cy="0"/>
        </a:xfrm>
      </p:grpSpPr>
      <p:sp>
        <p:nvSpPr>
          <p:cNvPr id="2455" name="Google Shape;2455;g4121cc66ac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6" name="Google Shape;2456;g4121cc66ac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1" name="Shape 2461"/>
        <p:cNvGrpSpPr/>
        <p:nvPr/>
      </p:nvGrpSpPr>
      <p:grpSpPr>
        <a:xfrm>
          <a:off x="0" y="0"/>
          <a:ext cx="0" cy="0"/>
          <a:chOff x="0" y="0"/>
          <a:chExt cx="0" cy="0"/>
        </a:xfrm>
      </p:grpSpPr>
      <p:sp>
        <p:nvSpPr>
          <p:cNvPr id="2462" name="Google Shape;2462;g4121cc66ac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3" name="Google Shape;2463;g4121cc66ac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5" name="Shape 2515"/>
        <p:cNvGrpSpPr/>
        <p:nvPr/>
      </p:nvGrpSpPr>
      <p:grpSpPr>
        <a:xfrm>
          <a:off x="0" y="0"/>
          <a:ext cx="0" cy="0"/>
          <a:chOff x="0" y="0"/>
          <a:chExt cx="0" cy="0"/>
        </a:xfrm>
      </p:grpSpPr>
      <p:sp>
        <p:nvSpPr>
          <p:cNvPr id="2516" name="Google Shape;2516;g4121cc66ac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7" name="Google Shape;2517;g4121cc66ac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dd316bb1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dd316bb1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1" name="Shape 2521"/>
        <p:cNvGrpSpPr/>
        <p:nvPr/>
      </p:nvGrpSpPr>
      <p:grpSpPr>
        <a:xfrm>
          <a:off x="0" y="0"/>
          <a:ext cx="0" cy="0"/>
          <a:chOff x="0" y="0"/>
          <a:chExt cx="0" cy="0"/>
        </a:xfrm>
      </p:grpSpPr>
      <p:sp>
        <p:nvSpPr>
          <p:cNvPr id="2522" name="Google Shape;2522;g409b90fb3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3" name="Google Shape;2523;g409b90fb3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5" name="Shape 2575"/>
        <p:cNvGrpSpPr/>
        <p:nvPr/>
      </p:nvGrpSpPr>
      <p:grpSpPr>
        <a:xfrm>
          <a:off x="0" y="0"/>
          <a:ext cx="0" cy="0"/>
          <a:chOff x="0" y="0"/>
          <a:chExt cx="0" cy="0"/>
        </a:xfrm>
      </p:grpSpPr>
      <p:sp>
        <p:nvSpPr>
          <p:cNvPr id="2576" name="Google Shape;2576;g409b90fb3f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7" name="Google Shape;2577;g409b90fb3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1" name="Shape 2581"/>
        <p:cNvGrpSpPr/>
        <p:nvPr/>
      </p:nvGrpSpPr>
      <p:grpSpPr>
        <a:xfrm>
          <a:off x="0" y="0"/>
          <a:ext cx="0" cy="0"/>
          <a:chOff x="0" y="0"/>
          <a:chExt cx="0" cy="0"/>
        </a:xfrm>
      </p:grpSpPr>
      <p:sp>
        <p:nvSpPr>
          <p:cNvPr id="2582" name="Google Shape;2582;g409b90fb3f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3" name="Google Shape;2583;g409b90fb3f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7" name="Shape 2587"/>
        <p:cNvGrpSpPr/>
        <p:nvPr/>
      </p:nvGrpSpPr>
      <p:grpSpPr>
        <a:xfrm>
          <a:off x="0" y="0"/>
          <a:ext cx="0" cy="0"/>
          <a:chOff x="0" y="0"/>
          <a:chExt cx="0" cy="0"/>
        </a:xfrm>
      </p:grpSpPr>
      <p:sp>
        <p:nvSpPr>
          <p:cNvPr id="2588" name="Google Shape;2588;g409b90fb3f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9" name="Google Shape;2589;g409b90fb3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1" name="Shape 2641"/>
        <p:cNvGrpSpPr/>
        <p:nvPr/>
      </p:nvGrpSpPr>
      <p:grpSpPr>
        <a:xfrm>
          <a:off x="0" y="0"/>
          <a:ext cx="0" cy="0"/>
          <a:chOff x="0" y="0"/>
          <a:chExt cx="0" cy="0"/>
        </a:xfrm>
      </p:grpSpPr>
      <p:sp>
        <p:nvSpPr>
          <p:cNvPr id="2642" name="Google Shape;2642;g409b90fb3f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3" name="Google Shape;2643;g409b90fb3f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7" name="Shape 2647"/>
        <p:cNvGrpSpPr/>
        <p:nvPr/>
      </p:nvGrpSpPr>
      <p:grpSpPr>
        <a:xfrm>
          <a:off x="0" y="0"/>
          <a:ext cx="0" cy="0"/>
          <a:chOff x="0" y="0"/>
          <a:chExt cx="0" cy="0"/>
        </a:xfrm>
      </p:grpSpPr>
      <p:sp>
        <p:nvSpPr>
          <p:cNvPr id="2648" name="Google Shape;2648;g409b90fb3f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9" name="Google Shape;2649;g409b90fb3f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1" name="Shape 2701"/>
        <p:cNvGrpSpPr/>
        <p:nvPr/>
      </p:nvGrpSpPr>
      <p:grpSpPr>
        <a:xfrm>
          <a:off x="0" y="0"/>
          <a:ext cx="0" cy="0"/>
          <a:chOff x="0" y="0"/>
          <a:chExt cx="0" cy="0"/>
        </a:xfrm>
      </p:grpSpPr>
      <p:sp>
        <p:nvSpPr>
          <p:cNvPr id="2702" name="Google Shape;2702;g409b90fb3f_1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3" name="Google Shape;2703;g409b90fb3f_1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5" name="Shape 2755"/>
        <p:cNvGrpSpPr/>
        <p:nvPr/>
      </p:nvGrpSpPr>
      <p:grpSpPr>
        <a:xfrm>
          <a:off x="0" y="0"/>
          <a:ext cx="0" cy="0"/>
          <a:chOff x="0" y="0"/>
          <a:chExt cx="0" cy="0"/>
        </a:xfrm>
      </p:grpSpPr>
      <p:sp>
        <p:nvSpPr>
          <p:cNvPr id="2756" name="Google Shape;2756;g409b90fb3f_1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7" name="Google Shape;2757;g409b90fb3f_1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1" name="Shape 2761"/>
        <p:cNvGrpSpPr/>
        <p:nvPr/>
      </p:nvGrpSpPr>
      <p:grpSpPr>
        <a:xfrm>
          <a:off x="0" y="0"/>
          <a:ext cx="0" cy="0"/>
          <a:chOff x="0" y="0"/>
          <a:chExt cx="0" cy="0"/>
        </a:xfrm>
      </p:grpSpPr>
      <p:sp>
        <p:nvSpPr>
          <p:cNvPr id="2762" name="Google Shape;2762;g409b90fb3f_1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3" name="Google Shape;2763;g409b90fb3f_1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7" name="Shape 2767"/>
        <p:cNvGrpSpPr/>
        <p:nvPr/>
      </p:nvGrpSpPr>
      <p:grpSpPr>
        <a:xfrm>
          <a:off x="0" y="0"/>
          <a:ext cx="0" cy="0"/>
          <a:chOff x="0" y="0"/>
          <a:chExt cx="0" cy="0"/>
        </a:xfrm>
      </p:grpSpPr>
      <p:sp>
        <p:nvSpPr>
          <p:cNvPr id="2768" name="Google Shape;2768;g409b90fb3f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9" name="Google Shape;2769;g409b90fb3f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dd316bb1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dd316bb1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3" name="Shape 2773"/>
        <p:cNvGrpSpPr/>
        <p:nvPr/>
      </p:nvGrpSpPr>
      <p:grpSpPr>
        <a:xfrm>
          <a:off x="0" y="0"/>
          <a:ext cx="0" cy="0"/>
          <a:chOff x="0" y="0"/>
          <a:chExt cx="0" cy="0"/>
        </a:xfrm>
      </p:grpSpPr>
      <p:sp>
        <p:nvSpPr>
          <p:cNvPr id="2774" name="Google Shape;2774;g409b90fb3f_1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5" name="Google Shape;2775;g409b90fb3f_1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9" name="Shape 2779"/>
        <p:cNvGrpSpPr/>
        <p:nvPr/>
      </p:nvGrpSpPr>
      <p:grpSpPr>
        <a:xfrm>
          <a:off x="0" y="0"/>
          <a:ext cx="0" cy="0"/>
          <a:chOff x="0" y="0"/>
          <a:chExt cx="0" cy="0"/>
        </a:xfrm>
      </p:grpSpPr>
      <p:sp>
        <p:nvSpPr>
          <p:cNvPr id="2780" name="Google Shape;2780;g409b90fb3f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1" name="Google Shape;2781;g409b90fb3f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5" name="Shape 2785"/>
        <p:cNvGrpSpPr/>
        <p:nvPr/>
      </p:nvGrpSpPr>
      <p:grpSpPr>
        <a:xfrm>
          <a:off x="0" y="0"/>
          <a:ext cx="0" cy="0"/>
          <a:chOff x="0" y="0"/>
          <a:chExt cx="0" cy="0"/>
        </a:xfrm>
      </p:grpSpPr>
      <p:sp>
        <p:nvSpPr>
          <p:cNvPr id="2786" name="Google Shape;2786;g409b90fb3f_1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7" name="Google Shape;2787;g409b90fb3f_1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9" name="Shape 2839"/>
        <p:cNvGrpSpPr/>
        <p:nvPr/>
      </p:nvGrpSpPr>
      <p:grpSpPr>
        <a:xfrm>
          <a:off x="0" y="0"/>
          <a:ext cx="0" cy="0"/>
          <a:chOff x="0" y="0"/>
          <a:chExt cx="0" cy="0"/>
        </a:xfrm>
      </p:grpSpPr>
      <p:sp>
        <p:nvSpPr>
          <p:cNvPr id="2840" name="Google Shape;2840;g409b90fb3f_1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1" name="Google Shape;2841;g409b90fb3f_1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5" name="Shape 2845"/>
        <p:cNvGrpSpPr/>
        <p:nvPr/>
      </p:nvGrpSpPr>
      <p:grpSpPr>
        <a:xfrm>
          <a:off x="0" y="0"/>
          <a:ext cx="0" cy="0"/>
          <a:chOff x="0" y="0"/>
          <a:chExt cx="0" cy="0"/>
        </a:xfrm>
      </p:grpSpPr>
      <p:sp>
        <p:nvSpPr>
          <p:cNvPr id="2846" name="Google Shape;2846;g409b90fb3f_1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7" name="Google Shape;2847;g409b90fb3f_1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1" name="Shape 2851"/>
        <p:cNvGrpSpPr/>
        <p:nvPr/>
      </p:nvGrpSpPr>
      <p:grpSpPr>
        <a:xfrm>
          <a:off x="0" y="0"/>
          <a:ext cx="0" cy="0"/>
          <a:chOff x="0" y="0"/>
          <a:chExt cx="0" cy="0"/>
        </a:xfrm>
      </p:grpSpPr>
      <p:sp>
        <p:nvSpPr>
          <p:cNvPr id="2852" name="Google Shape;2852;g409b90fb3f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3" name="Google Shape;2853;g409b90fb3f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7" name="Shape 2857"/>
        <p:cNvGrpSpPr/>
        <p:nvPr/>
      </p:nvGrpSpPr>
      <p:grpSpPr>
        <a:xfrm>
          <a:off x="0" y="0"/>
          <a:ext cx="0" cy="0"/>
          <a:chOff x="0" y="0"/>
          <a:chExt cx="0" cy="0"/>
        </a:xfrm>
      </p:grpSpPr>
      <p:sp>
        <p:nvSpPr>
          <p:cNvPr id="2858" name="Google Shape;2858;g409b90fb3f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9" name="Google Shape;2859;g409b90fb3f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3" name="Shape 2863"/>
        <p:cNvGrpSpPr/>
        <p:nvPr/>
      </p:nvGrpSpPr>
      <p:grpSpPr>
        <a:xfrm>
          <a:off x="0" y="0"/>
          <a:ext cx="0" cy="0"/>
          <a:chOff x="0" y="0"/>
          <a:chExt cx="0" cy="0"/>
        </a:xfrm>
      </p:grpSpPr>
      <p:sp>
        <p:nvSpPr>
          <p:cNvPr id="2864" name="Google Shape;2864;g409b90fb3f_1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5" name="Google Shape;2865;g409b90fb3f_1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9" name="Shape 2869"/>
        <p:cNvGrpSpPr/>
        <p:nvPr/>
      </p:nvGrpSpPr>
      <p:grpSpPr>
        <a:xfrm>
          <a:off x="0" y="0"/>
          <a:ext cx="0" cy="0"/>
          <a:chOff x="0" y="0"/>
          <a:chExt cx="0" cy="0"/>
        </a:xfrm>
      </p:grpSpPr>
      <p:sp>
        <p:nvSpPr>
          <p:cNvPr id="2870" name="Google Shape;2870;g4164c4c261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1" name="Google Shape;2871;g4164c4c261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3" name="Shape 2923"/>
        <p:cNvGrpSpPr/>
        <p:nvPr/>
      </p:nvGrpSpPr>
      <p:grpSpPr>
        <a:xfrm>
          <a:off x="0" y="0"/>
          <a:ext cx="0" cy="0"/>
          <a:chOff x="0" y="0"/>
          <a:chExt cx="0" cy="0"/>
        </a:xfrm>
      </p:grpSpPr>
      <p:sp>
        <p:nvSpPr>
          <p:cNvPr id="2924" name="Google Shape;2924;g4145c5d3a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5" name="Google Shape;2925;g4145c5d3a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dd316bb1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dd316bb1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9" name="Shape 2929"/>
        <p:cNvGrpSpPr/>
        <p:nvPr/>
      </p:nvGrpSpPr>
      <p:grpSpPr>
        <a:xfrm>
          <a:off x="0" y="0"/>
          <a:ext cx="0" cy="0"/>
          <a:chOff x="0" y="0"/>
          <a:chExt cx="0" cy="0"/>
        </a:xfrm>
      </p:grpSpPr>
      <p:sp>
        <p:nvSpPr>
          <p:cNvPr id="2930" name="Google Shape;2930;g4145c5d3a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1" name="Google Shape;2931;g4145c5d3a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5" name="Shape 2935"/>
        <p:cNvGrpSpPr/>
        <p:nvPr/>
      </p:nvGrpSpPr>
      <p:grpSpPr>
        <a:xfrm>
          <a:off x="0" y="0"/>
          <a:ext cx="0" cy="0"/>
          <a:chOff x="0" y="0"/>
          <a:chExt cx="0" cy="0"/>
        </a:xfrm>
      </p:grpSpPr>
      <p:sp>
        <p:nvSpPr>
          <p:cNvPr id="2936" name="Google Shape;2936;g4145c5d3a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7" name="Google Shape;2937;g4145c5d3a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1" name="Shape 2941"/>
        <p:cNvGrpSpPr/>
        <p:nvPr/>
      </p:nvGrpSpPr>
      <p:grpSpPr>
        <a:xfrm>
          <a:off x="0" y="0"/>
          <a:ext cx="0" cy="0"/>
          <a:chOff x="0" y="0"/>
          <a:chExt cx="0" cy="0"/>
        </a:xfrm>
      </p:grpSpPr>
      <p:sp>
        <p:nvSpPr>
          <p:cNvPr id="2942" name="Google Shape;2942;g4145c5d3a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3" name="Google Shape;2943;g4145c5d3a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7" name="Shape 2947"/>
        <p:cNvGrpSpPr/>
        <p:nvPr/>
      </p:nvGrpSpPr>
      <p:grpSpPr>
        <a:xfrm>
          <a:off x="0" y="0"/>
          <a:ext cx="0" cy="0"/>
          <a:chOff x="0" y="0"/>
          <a:chExt cx="0" cy="0"/>
        </a:xfrm>
      </p:grpSpPr>
      <p:sp>
        <p:nvSpPr>
          <p:cNvPr id="2948" name="Google Shape;2948;g412e9e3d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9" name="Google Shape;2949;g412e9e3d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3" name="Shape 2953"/>
        <p:cNvGrpSpPr/>
        <p:nvPr/>
      </p:nvGrpSpPr>
      <p:grpSpPr>
        <a:xfrm>
          <a:off x="0" y="0"/>
          <a:ext cx="0" cy="0"/>
          <a:chOff x="0" y="0"/>
          <a:chExt cx="0" cy="0"/>
        </a:xfrm>
      </p:grpSpPr>
      <p:sp>
        <p:nvSpPr>
          <p:cNvPr id="2954" name="Google Shape;2954;g412e9e3d9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5" name="Google Shape;2955;g412e9e3d9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9" name="Shape 2959"/>
        <p:cNvGrpSpPr/>
        <p:nvPr/>
      </p:nvGrpSpPr>
      <p:grpSpPr>
        <a:xfrm>
          <a:off x="0" y="0"/>
          <a:ext cx="0" cy="0"/>
          <a:chOff x="0" y="0"/>
          <a:chExt cx="0" cy="0"/>
        </a:xfrm>
      </p:grpSpPr>
      <p:sp>
        <p:nvSpPr>
          <p:cNvPr id="2960" name="Google Shape;2960;g412e9e3d9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1" name="Google Shape;2961;g412e9e3d9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5" name="Shape 2965"/>
        <p:cNvGrpSpPr/>
        <p:nvPr/>
      </p:nvGrpSpPr>
      <p:grpSpPr>
        <a:xfrm>
          <a:off x="0" y="0"/>
          <a:ext cx="0" cy="0"/>
          <a:chOff x="0" y="0"/>
          <a:chExt cx="0" cy="0"/>
        </a:xfrm>
      </p:grpSpPr>
      <p:sp>
        <p:nvSpPr>
          <p:cNvPr id="2966" name="Google Shape;2966;g412e9e3d9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7" name="Google Shape;2967;g412e9e3d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9" name="Shape 3019"/>
        <p:cNvGrpSpPr/>
        <p:nvPr/>
      </p:nvGrpSpPr>
      <p:grpSpPr>
        <a:xfrm>
          <a:off x="0" y="0"/>
          <a:ext cx="0" cy="0"/>
          <a:chOff x="0" y="0"/>
          <a:chExt cx="0" cy="0"/>
        </a:xfrm>
      </p:grpSpPr>
      <p:sp>
        <p:nvSpPr>
          <p:cNvPr id="3020" name="Google Shape;3020;g412e9e3d9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1" name="Google Shape;3021;g412e9e3d9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5" name="Shape 3025"/>
        <p:cNvGrpSpPr/>
        <p:nvPr/>
      </p:nvGrpSpPr>
      <p:grpSpPr>
        <a:xfrm>
          <a:off x="0" y="0"/>
          <a:ext cx="0" cy="0"/>
          <a:chOff x="0" y="0"/>
          <a:chExt cx="0" cy="0"/>
        </a:xfrm>
      </p:grpSpPr>
      <p:sp>
        <p:nvSpPr>
          <p:cNvPr id="3026" name="Google Shape;3026;g412e9e3d92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7" name="Google Shape;3027;g412e9e3d92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1" name="Shape 3031"/>
        <p:cNvGrpSpPr/>
        <p:nvPr/>
      </p:nvGrpSpPr>
      <p:grpSpPr>
        <a:xfrm>
          <a:off x="0" y="0"/>
          <a:ext cx="0" cy="0"/>
          <a:chOff x="0" y="0"/>
          <a:chExt cx="0" cy="0"/>
        </a:xfrm>
      </p:grpSpPr>
      <p:sp>
        <p:nvSpPr>
          <p:cNvPr id="3032" name="Google Shape;3032;g40beb0d2f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3" name="Google Shape;3033;g40beb0d2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dd316bb1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3dd316bb1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7" name="Shape 3037"/>
        <p:cNvGrpSpPr/>
        <p:nvPr/>
      </p:nvGrpSpPr>
      <p:grpSpPr>
        <a:xfrm>
          <a:off x="0" y="0"/>
          <a:ext cx="0" cy="0"/>
          <a:chOff x="0" y="0"/>
          <a:chExt cx="0" cy="0"/>
        </a:xfrm>
      </p:grpSpPr>
      <p:sp>
        <p:nvSpPr>
          <p:cNvPr id="3038" name="Google Shape;3038;g40beb0d2f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9" name="Google Shape;3039;g40beb0d2f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3" name="Shape 3043"/>
        <p:cNvGrpSpPr/>
        <p:nvPr/>
      </p:nvGrpSpPr>
      <p:grpSpPr>
        <a:xfrm>
          <a:off x="0" y="0"/>
          <a:ext cx="0" cy="0"/>
          <a:chOff x="0" y="0"/>
          <a:chExt cx="0" cy="0"/>
        </a:xfrm>
      </p:grpSpPr>
      <p:sp>
        <p:nvSpPr>
          <p:cNvPr id="3044" name="Google Shape;3044;g40beb0d2fa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5" name="Google Shape;3045;g40beb0d2fa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7" name="Shape 3097"/>
        <p:cNvGrpSpPr/>
        <p:nvPr/>
      </p:nvGrpSpPr>
      <p:grpSpPr>
        <a:xfrm>
          <a:off x="0" y="0"/>
          <a:ext cx="0" cy="0"/>
          <a:chOff x="0" y="0"/>
          <a:chExt cx="0" cy="0"/>
        </a:xfrm>
      </p:grpSpPr>
      <p:sp>
        <p:nvSpPr>
          <p:cNvPr id="3098" name="Google Shape;3098;g40beb0d2fa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9" name="Google Shape;3099;g40beb0d2fa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3" name="Shape 3103"/>
        <p:cNvGrpSpPr/>
        <p:nvPr/>
      </p:nvGrpSpPr>
      <p:grpSpPr>
        <a:xfrm>
          <a:off x="0" y="0"/>
          <a:ext cx="0" cy="0"/>
          <a:chOff x="0" y="0"/>
          <a:chExt cx="0" cy="0"/>
        </a:xfrm>
      </p:grpSpPr>
      <p:sp>
        <p:nvSpPr>
          <p:cNvPr id="3104" name="Google Shape;3104;g40c2d9c34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5" name="Google Shape;3105;g40c2d9c34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4" name="Shape 3124"/>
        <p:cNvGrpSpPr/>
        <p:nvPr/>
      </p:nvGrpSpPr>
      <p:grpSpPr>
        <a:xfrm>
          <a:off x="0" y="0"/>
          <a:ext cx="0" cy="0"/>
          <a:chOff x="0" y="0"/>
          <a:chExt cx="0" cy="0"/>
        </a:xfrm>
      </p:grpSpPr>
      <p:sp>
        <p:nvSpPr>
          <p:cNvPr id="3125" name="Google Shape;3125;g40c2d9c343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6" name="Google Shape;3126;g40c2d9c343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0" name="Shape 3130"/>
        <p:cNvGrpSpPr/>
        <p:nvPr/>
      </p:nvGrpSpPr>
      <p:grpSpPr>
        <a:xfrm>
          <a:off x="0" y="0"/>
          <a:ext cx="0" cy="0"/>
          <a:chOff x="0" y="0"/>
          <a:chExt cx="0" cy="0"/>
        </a:xfrm>
      </p:grpSpPr>
      <p:sp>
        <p:nvSpPr>
          <p:cNvPr id="3131" name="Google Shape;3131;g40c2d9c343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2" name="Google Shape;3132;g40c2d9c343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4" name="Shape 3184"/>
        <p:cNvGrpSpPr/>
        <p:nvPr/>
      </p:nvGrpSpPr>
      <p:grpSpPr>
        <a:xfrm>
          <a:off x="0" y="0"/>
          <a:ext cx="0" cy="0"/>
          <a:chOff x="0" y="0"/>
          <a:chExt cx="0" cy="0"/>
        </a:xfrm>
      </p:grpSpPr>
      <p:sp>
        <p:nvSpPr>
          <p:cNvPr id="3185" name="Google Shape;3185;g40c2d9c343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6" name="Google Shape;3186;g40c2d9c343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0" name="Shape 3190"/>
        <p:cNvGrpSpPr/>
        <p:nvPr/>
      </p:nvGrpSpPr>
      <p:grpSpPr>
        <a:xfrm>
          <a:off x="0" y="0"/>
          <a:ext cx="0" cy="0"/>
          <a:chOff x="0" y="0"/>
          <a:chExt cx="0" cy="0"/>
        </a:xfrm>
      </p:grpSpPr>
      <p:sp>
        <p:nvSpPr>
          <p:cNvPr id="3191" name="Google Shape;3191;g40c2d9c343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2" name="Google Shape;3192;g40c2d9c343_2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6" name="Shape 3196"/>
        <p:cNvGrpSpPr/>
        <p:nvPr/>
      </p:nvGrpSpPr>
      <p:grpSpPr>
        <a:xfrm>
          <a:off x="0" y="0"/>
          <a:ext cx="0" cy="0"/>
          <a:chOff x="0" y="0"/>
          <a:chExt cx="0" cy="0"/>
        </a:xfrm>
      </p:grpSpPr>
      <p:sp>
        <p:nvSpPr>
          <p:cNvPr id="3197" name="Google Shape;3197;g40c2d9c343_2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8" name="Google Shape;3198;g40c2d9c343_2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2" name="Shape 3202"/>
        <p:cNvGrpSpPr/>
        <p:nvPr/>
      </p:nvGrpSpPr>
      <p:grpSpPr>
        <a:xfrm>
          <a:off x="0" y="0"/>
          <a:ext cx="0" cy="0"/>
          <a:chOff x="0" y="0"/>
          <a:chExt cx="0" cy="0"/>
        </a:xfrm>
      </p:grpSpPr>
      <p:sp>
        <p:nvSpPr>
          <p:cNvPr id="3203" name="Google Shape;3203;g40c2d9c343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4" name="Google Shape;3204;g40c2d9c343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dd316bb1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dd316bb1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6" name="Shape 3256"/>
        <p:cNvGrpSpPr/>
        <p:nvPr/>
      </p:nvGrpSpPr>
      <p:grpSpPr>
        <a:xfrm>
          <a:off x="0" y="0"/>
          <a:ext cx="0" cy="0"/>
          <a:chOff x="0" y="0"/>
          <a:chExt cx="0" cy="0"/>
        </a:xfrm>
      </p:grpSpPr>
      <p:sp>
        <p:nvSpPr>
          <p:cNvPr id="3257" name="Google Shape;3257;g40c2d9c343_2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8" name="Google Shape;3258;g40c2d9c343_2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2" name="Shape 3262"/>
        <p:cNvGrpSpPr/>
        <p:nvPr/>
      </p:nvGrpSpPr>
      <p:grpSpPr>
        <a:xfrm>
          <a:off x="0" y="0"/>
          <a:ext cx="0" cy="0"/>
          <a:chOff x="0" y="0"/>
          <a:chExt cx="0" cy="0"/>
        </a:xfrm>
      </p:grpSpPr>
      <p:sp>
        <p:nvSpPr>
          <p:cNvPr id="3263" name="Google Shape;3263;g40c2d9c343_2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4" name="Google Shape;3264;g40c2d9c343_2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8" name="Shape 3268"/>
        <p:cNvGrpSpPr/>
        <p:nvPr/>
      </p:nvGrpSpPr>
      <p:grpSpPr>
        <a:xfrm>
          <a:off x="0" y="0"/>
          <a:ext cx="0" cy="0"/>
          <a:chOff x="0" y="0"/>
          <a:chExt cx="0" cy="0"/>
        </a:xfrm>
      </p:grpSpPr>
      <p:sp>
        <p:nvSpPr>
          <p:cNvPr id="3269" name="Google Shape;3269;g40c2d9c343_2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0" name="Google Shape;3270;g40c2d9c343_2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4" name="Shape 3274"/>
        <p:cNvGrpSpPr/>
        <p:nvPr/>
      </p:nvGrpSpPr>
      <p:grpSpPr>
        <a:xfrm>
          <a:off x="0" y="0"/>
          <a:ext cx="0" cy="0"/>
          <a:chOff x="0" y="0"/>
          <a:chExt cx="0" cy="0"/>
        </a:xfrm>
      </p:grpSpPr>
      <p:sp>
        <p:nvSpPr>
          <p:cNvPr id="3275" name="Google Shape;3275;g40c2d9c343_2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6" name="Google Shape;3276;g40c2d9c343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0" name="Shape 3280"/>
        <p:cNvGrpSpPr/>
        <p:nvPr/>
      </p:nvGrpSpPr>
      <p:grpSpPr>
        <a:xfrm>
          <a:off x="0" y="0"/>
          <a:ext cx="0" cy="0"/>
          <a:chOff x="0" y="0"/>
          <a:chExt cx="0" cy="0"/>
        </a:xfrm>
      </p:grpSpPr>
      <p:sp>
        <p:nvSpPr>
          <p:cNvPr id="3281" name="Google Shape;3281;g40c2d9c343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2" name="Google Shape;3282;g40c2d9c343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4" name="Shape 3334"/>
        <p:cNvGrpSpPr/>
        <p:nvPr/>
      </p:nvGrpSpPr>
      <p:grpSpPr>
        <a:xfrm>
          <a:off x="0" y="0"/>
          <a:ext cx="0" cy="0"/>
          <a:chOff x="0" y="0"/>
          <a:chExt cx="0" cy="0"/>
        </a:xfrm>
      </p:grpSpPr>
      <p:sp>
        <p:nvSpPr>
          <p:cNvPr id="3335" name="Google Shape;3335;g40c2d9c343_2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6" name="Google Shape;3336;g40c2d9c343_2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0" name="Shape 3340"/>
        <p:cNvGrpSpPr/>
        <p:nvPr/>
      </p:nvGrpSpPr>
      <p:grpSpPr>
        <a:xfrm>
          <a:off x="0" y="0"/>
          <a:ext cx="0" cy="0"/>
          <a:chOff x="0" y="0"/>
          <a:chExt cx="0" cy="0"/>
        </a:xfrm>
      </p:grpSpPr>
      <p:sp>
        <p:nvSpPr>
          <p:cNvPr id="3341" name="Google Shape;3341;g40c2d9c343_2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2" name="Google Shape;3342;g40c2d9c343_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6" name="Shape 3346"/>
        <p:cNvGrpSpPr/>
        <p:nvPr/>
      </p:nvGrpSpPr>
      <p:grpSpPr>
        <a:xfrm>
          <a:off x="0" y="0"/>
          <a:ext cx="0" cy="0"/>
          <a:chOff x="0" y="0"/>
          <a:chExt cx="0" cy="0"/>
        </a:xfrm>
      </p:grpSpPr>
      <p:sp>
        <p:nvSpPr>
          <p:cNvPr id="3347" name="Google Shape;3347;g4164c4c26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8" name="Google Shape;3348;g4164c4c26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3" name="Shape 3353"/>
        <p:cNvGrpSpPr/>
        <p:nvPr/>
      </p:nvGrpSpPr>
      <p:grpSpPr>
        <a:xfrm>
          <a:off x="0" y="0"/>
          <a:ext cx="0" cy="0"/>
          <a:chOff x="0" y="0"/>
          <a:chExt cx="0" cy="0"/>
        </a:xfrm>
      </p:grpSpPr>
      <p:sp>
        <p:nvSpPr>
          <p:cNvPr id="3354" name="Google Shape;3354;g4164c4c261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5" name="Google Shape;3355;g4164c4c261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7" name="Shape 3407"/>
        <p:cNvGrpSpPr/>
        <p:nvPr/>
      </p:nvGrpSpPr>
      <p:grpSpPr>
        <a:xfrm>
          <a:off x="0" y="0"/>
          <a:ext cx="0" cy="0"/>
          <a:chOff x="0" y="0"/>
          <a:chExt cx="0" cy="0"/>
        </a:xfrm>
      </p:grpSpPr>
      <p:sp>
        <p:nvSpPr>
          <p:cNvPr id="3408" name="Google Shape;3408;g3f36c677d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9" name="Google Shape;3409;g3f36c677d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f36c677d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f36c677d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dd316bb16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dd316bb16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3dd316bb16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3dd316bb16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e690698b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3e690698b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3dd316bb1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3dd316bb1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4012581f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4012581f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dd316bb16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dd316bb16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3dd316bb16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3dd316bb16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e690698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3e690698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3e690698b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3e690698b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4017d5c5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4017d5c5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cac7b5c2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cac7b5c2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ed732e49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ed732e49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e690698b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e690698b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402187e8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402187e8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3e690698b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3e690698b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402187e86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2" name="Google Shape;762;g402187e86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402187e86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402187e86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4047808a9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4047808a9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4047808a98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4047808a98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4047808a9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4047808a9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405e0df5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405e0df5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4009d70a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009d70a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405e0df5b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8" name="Google Shape;798;g405e0df5b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g3e690698b9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4" name="Google Shape;804;g3e690698b9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accent3"/>
              </a:buClr>
              <a:buSzPts val="1100"/>
              <a:buFont typeface="Raleway"/>
              <a:buChar char="●"/>
            </a:pPr>
            <a:r>
              <a:rPr lang="en">
                <a:solidFill>
                  <a:schemeClr val="accent3"/>
                </a:solidFill>
                <a:latin typeface="Raleway"/>
                <a:ea typeface="Raleway"/>
                <a:cs typeface="Raleway"/>
                <a:sym typeface="Raleway"/>
              </a:rPr>
              <a:t>Due to short distance transmission, the device power consumption can be reduced significantly.</a:t>
            </a:r>
            <a:endParaRPr>
              <a:solidFill>
                <a:schemeClr val="accent3"/>
              </a:solidFill>
              <a:latin typeface="Raleway"/>
              <a:ea typeface="Raleway"/>
              <a:cs typeface="Raleway"/>
              <a:sym typeface="Raleway"/>
            </a:endParaRPr>
          </a:p>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405e0df5b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405e0df5b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3e690698b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3e690698b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3e690698b9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3e690698b9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3e690698b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3e690698b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g3e690698b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2" name="Google Shape;882;g3e690698b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405e0df5b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8" name="Google Shape;888;g405e0df5b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405e0df5be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405e0df5be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g405e0df5be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0" name="Google Shape;900;g405e0df5be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4009d70ae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4009d70ae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3e690698b9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3e690698b9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405e0df5b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405e0df5b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e6b5b2fd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e6b5b2fd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405e0df5b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405e0df5b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405e0df5be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405e0df5be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3e6b5b2fd9_1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3e6b5b2fd9_1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3e6b5b2fd9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3e6b5b2fd9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3ed732e4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3ed732e4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3ed732e49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3ed732e49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3ed732e49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3ed732e49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f36c677d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f36c677d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3ed732e490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3ed732e490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3e75a9fc4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3e75a9fc4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e6b5b2fd9_1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3e6b5b2fd9_1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5" name="Shape 1175"/>
        <p:cNvGrpSpPr/>
        <p:nvPr/>
      </p:nvGrpSpPr>
      <p:grpSpPr>
        <a:xfrm>
          <a:off x="0" y="0"/>
          <a:ext cx="0" cy="0"/>
          <a:chOff x="0" y="0"/>
          <a:chExt cx="0" cy="0"/>
        </a:xfrm>
      </p:grpSpPr>
      <p:sp>
        <p:nvSpPr>
          <p:cNvPr id="1176" name="Google Shape;1176;g3e6b5b2fd9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7" name="Google Shape;1177;g3e6b5b2fd9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3e6b5b2fd9_1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3" name="Google Shape;1183;g3e6b5b2fd9_1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g3e6b5b2fd9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g3e6b5b2fd9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3e6b5b2fd9_1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3e6b5b2fd9_1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3e6b5b2fd9_1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3e6b5b2fd9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406eb672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406eb672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g3e6b5b2fd9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3e6b5b2fd9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4017d5c53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4017d5c53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3e6b5b2fd9_1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3e6b5b2fd9_1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3e6b5b2fd9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3e6b5b2fd9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7" name="Shape 1277"/>
        <p:cNvGrpSpPr/>
        <p:nvPr/>
      </p:nvGrpSpPr>
      <p:grpSpPr>
        <a:xfrm>
          <a:off x="0" y="0"/>
          <a:ext cx="0" cy="0"/>
          <a:chOff x="0" y="0"/>
          <a:chExt cx="0" cy="0"/>
        </a:xfrm>
      </p:grpSpPr>
      <p:sp>
        <p:nvSpPr>
          <p:cNvPr id="1278" name="Google Shape;1278;g3e6b5b2fd9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9" name="Google Shape;1279;g3e6b5b2fd9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g3e6b5b2fd9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5" name="Google Shape;1285;g3e6b5b2fd9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9" name="Shape 1289"/>
        <p:cNvGrpSpPr/>
        <p:nvPr/>
      </p:nvGrpSpPr>
      <p:grpSpPr>
        <a:xfrm>
          <a:off x="0" y="0"/>
          <a:ext cx="0" cy="0"/>
          <a:chOff x="0" y="0"/>
          <a:chExt cx="0" cy="0"/>
        </a:xfrm>
      </p:grpSpPr>
      <p:sp>
        <p:nvSpPr>
          <p:cNvPr id="1290" name="Google Shape;1290;g3e6b5b2fd9_1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1" name="Google Shape;1291;g3e6b5b2fd9_1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6" name="Shape 1296"/>
        <p:cNvGrpSpPr/>
        <p:nvPr/>
      </p:nvGrpSpPr>
      <p:grpSpPr>
        <a:xfrm>
          <a:off x="0" y="0"/>
          <a:ext cx="0" cy="0"/>
          <a:chOff x="0" y="0"/>
          <a:chExt cx="0" cy="0"/>
        </a:xfrm>
      </p:grpSpPr>
      <p:sp>
        <p:nvSpPr>
          <p:cNvPr id="1297" name="Google Shape;1297;g3fdd62e6d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8" name="Google Shape;1298;g3fdd62e6d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3fdd62e6d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3fdd62e6d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3e6b5b2fd9_1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0" name="Google Shape;1310;g3e6b5b2fd9_1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3e6b5b2fd9_1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3e6b5b2fd9_1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8" name="Shape 1368"/>
        <p:cNvGrpSpPr/>
        <p:nvPr/>
      </p:nvGrpSpPr>
      <p:grpSpPr>
        <a:xfrm>
          <a:off x="0" y="0"/>
          <a:ext cx="0" cy="0"/>
          <a:chOff x="0" y="0"/>
          <a:chExt cx="0" cy="0"/>
        </a:xfrm>
      </p:grpSpPr>
      <p:sp>
        <p:nvSpPr>
          <p:cNvPr id="1369" name="Google Shape;1369;g3e6b5b2fd9_1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0" name="Google Shape;1370;g3e6b5b2fd9_1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4009d70ae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009d70ae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3fdd62e6d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3fdd62e6d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1" name="Shape 1381"/>
        <p:cNvGrpSpPr/>
        <p:nvPr/>
      </p:nvGrpSpPr>
      <p:grpSpPr>
        <a:xfrm>
          <a:off x="0" y="0"/>
          <a:ext cx="0" cy="0"/>
          <a:chOff x="0" y="0"/>
          <a:chExt cx="0" cy="0"/>
        </a:xfrm>
      </p:grpSpPr>
      <p:sp>
        <p:nvSpPr>
          <p:cNvPr id="1382" name="Google Shape;1382;g3e6b5b2fd9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3e6b5b2fd9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5" name="Shape 1435"/>
        <p:cNvGrpSpPr/>
        <p:nvPr/>
      </p:nvGrpSpPr>
      <p:grpSpPr>
        <a:xfrm>
          <a:off x="0" y="0"/>
          <a:ext cx="0" cy="0"/>
          <a:chOff x="0" y="0"/>
          <a:chExt cx="0" cy="0"/>
        </a:xfrm>
      </p:grpSpPr>
      <p:sp>
        <p:nvSpPr>
          <p:cNvPr id="1436" name="Google Shape;1436;g3e6b5b2fd9_1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7" name="Google Shape;1437;g3e6b5b2fd9_1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1" name="Shape 1441"/>
        <p:cNvGrpSpPr/>
        <p:nvPr/>
      </p:nvGrpSpPr>
      <p:grpSpPr>
        <a:xfrm>
          <a:off x="0" y="0"/>
          <a:ext cx="0" cy="0"/>
          <a:chOff x="0" y="0"/>
          <a:chExt cx="0" cy="0"/>
        </a:xfrm>
      </p:grpSpPr>
      <p:sp>
        <p:nvSpPr>
          <p:cNvPr id="1442" name="Google Shape;1442;g40874cec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40874cec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3e6b5b2fd9_1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3e6b5b2fd9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3e6b5b2fd9_1_3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3e6b5b2fd9_1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3e6b5b2fd9_1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3e6b5b2fd9_1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3fdd62e6d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3fdd62e6d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3f36c677d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3f36c677d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3fde0d267e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3fde0d267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4017d5c53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017d5c53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3e75a9fc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3e75a9fc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3e75a9fc4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7" name="Google Shape;1637;g3e75a9fc4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3e75a9fc4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3e75a9fc4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406af5ec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406af5ec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g406af5ec51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5" name="Google Shape;1655;g406af5ec51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9" name="Shape 1659"/>
        <p:cNvGrpSpPr/>
        <p:nvPr/>
      </p:nvGrpSpPr>
      <p:grpSpPr>
        <a:xfrm>
          <a:off x="0" y="0"/>
          <a:ext cx="0" cy="0"/>
          <a:chOff x="0" y="0"/>
          <a:chExt cx="0" cy="0"/>
        </a:xfrm>
      </p:grpSpPr>
      <p:sp>
        <p:nvSpPr>
          <p:cNvPr id="1660" name="Google Shape;1660;g3e6b5b2fd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1" name="Google Shape;1661;g3e6b5b2fd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3" name="Shape 1713"/>
        <p:cNvGrpSpPr/>
        <p:nvPr/>
      </p:nvGrpSpPr>
      <p:grpSpPr>
        <a:xfrm>
          <a:off x="0" y="0"/>
          <a:ext cx="0" cy="0"/>
          <a:chOff x="0" y="0"/>
          <a:chExt cx="0" cy="0"/>
        </a:xfrm>
      </p:grpSpPr>
      <p:sp>
        <p:nvSpPr>
          <p:cNvPr id="1714" name="Google Shape;1714;g406af5ec5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5" name="Google Shape;1715;g406af5ec5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9" name="Shape 1719"/>
        <p:cNvGrpSpPr/>
        <p:nvPr/>
      </p:nvGrpSpPr>
      <p:grpSpPr>
        <a:xfrm>
          <a:off x="0" y="0"/>
          <a:ext cx="0" cy="0"/>
          <a:chOff x="0" y="0"/>
          <a:chExt cx="0" cy="0"/>
        </a:xfrm>
      </p:grpSpPr>
      <p:sp>
        <p:nvSpPr>
          <p:cNvPr id="1720" name="Google Shape;1720;g406af5ec51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1" name="Google Shape;1721;g406af5ec51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5" name="Shape 1725"/>
        <p:cNvGrpSpPr/>
        <p:nvPr/>
      </p:nvGrpSpPr>
      <p:grpSpPr>
        <a:xfrm>
          <a:off x="0" y="0"/>
          <a:ext cx="0" cy="0"/>
          <a:chOff x="0" y="0"/>
          <a:chExt cx="0" cy="0"/>
        </a:xfrm>
      </p:grpSpPr>
      <p:sp>
        <p:nvSpPr>
          <p:cNvPr id="1726" name="Google Shape;1726;g406af5ec51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7" name="Google Shape;1727;g406af5ec51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g406af5ec51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3" name="Google Shape;1733;g406af5ec51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Recording done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1" name="Google Shape;11;p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 name="Google Shape;12;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 name="Google Shape;56;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9250" lvl="0" marL="457200" rtl="0" algn="ctr">
              <a:spcBef>
                <a:spcPts val="0"/>
              </a:spcBef>
              <a:spcAft>
                <a:spcPts val="0"/>
              </a:spcAft>
              <a:buSzPts val="1900"/>
              <a:buChar char="●"/>
              <a:defRPr/>
            </a:lvl1pPr>
            <a:lvl2pPr indent="-323850" lvl="1" marL="914400" rtl="0" algn="ctr">
              <a:spcBef>
                <a:spcPts val="1600"/>
              </a:spcBef>
              <a:spcAft>
                <a:spcPts val="0"/>
              </a:spcAft>
              <a:buSzPts val="1500"/>
              <a:buChar char="○"/>
              <a:defRPr/>
            </a:lvl2pPr>
            <a:lvl3pPr indent="-323850" lvl="2" marL="1371600" rtl="0" algn="ctr">
              <a:spcBef>
                <a:spcPts val="1600"/>
              </a:spcBef>
              <a:spcAft>
                <a:spcPts val="0"/>
              </a:spcAft>
              <a:buSzPts val="1500"/>
              <a:buChar char="■"/>
              <a:defRPr/>
            </a:lvl3pPr>
            <a:lvl4pPr indent="-323850" lvl="3" marL="1828800" rtl="0" algn="ctr">
              <a:spcBef>
                <a:spcPts val="1600"/>
              </a:spcBef>
              <a:spcAft>
                <a:spcPts val="0"/>
              </a:spcAft>
              <a:buSzPts val="1500"/>
              <a:buChar char="●"/>
              <a:defRPr/>
            </a:lvl4pPr>
            <a:lvl5pPr indent="-323850" lvl="4" marL="2286000" rtl="0" algn="ctr">
              <a:spcBef>
                <a:spcPts val="1600"/>
              </a:spcBef>
              <a:spcAft>
                <a:spcPts val="0"/>
              </a:spcAft>
              <a:buSzPts val="1500"/>
              <a:buChar char="○"/>
              <a:defRPr/>
            </a:lvl5pPr>
            <a:lvl6pPr indent="-323850" lvl="5" marL="2743200" rtl="0" algn="ctr">
              <a:spcBef>
                <a:spcPts val="1600"/>
              </a:spcBef>
              <a:spcAft>
                <a:spcPts val="0"/>
              </a:spcAft>
              <a:buSzPts val="1500"/>
              <a:buChar char="■"/>
              <a:defRPr/>
            </a:lvl6pPr>
            <a:lvl7pPr indent="-323850" lvl="6" marL="3200400" rtl="0" algn="ctr">
              <a:spcBef>
                <a:spcPts val="1600"/>
              </a:spcBef>
              <a:spcAft>
                <a:spcPts val="0"/>
              </a:spcAft>
              <a:buSzPts val="1500"/>
              <a:buChar char="●"/>
              <a:defRPr/>
            </a:lvl7pPr>
            <a:lvl8pPr indent="-323850" lvl="7" marL="3657600" rtl="0" algn="ctr">
              <a:spcBef>
                <a:spcPts val="1600"/>
              </a:spcBef>
              <a:spcAft>
                <a:spcPts val="0"/>
              </a:spcAft>
              <a:buSzPts val="1500"/>
              <a:buChar char="○"/>
              <a:defRPr/>
            </a:lvl8pPr>
            <a:lvl9pPr indent="-323850" lvl="8" marL="4114800" rtl="0" algn="ctr">
              <a:spcBef>
                <a:spcPts val="1600"/>
              </a:spcBef>
              <a:spcAft>
                <a:spcPts val="1600"/>
              </a:spcAft>
              <a:buSzPts val="1500"/>
              <a:buChar char="■"/>
              <a:defRPr/>
            </a:lvl9pPr>
          </a:lstStyle>
          <a:p/>
        </p:txBody>
      </p:sp>
      <p:sp>
        <p:nvSpPr>
          <p:cNvPr id="57" name="Google Shape;57;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8" name="Google Shape;58;p11"/>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2"/>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4"/>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8" name="Google Shape;68;p14"/>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9" name="Google Shape;69;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1" name="Shape 71"/>
        <p:cNvGrpSpPr/>
        <p:nvPr/>
      </p:nvGrpSpPr>
      <p:grpSpPr>
        <a:xfrm>
          <a:off x="0" y="0"/>
          <a:ext cx="0" cy="0"/>
          <a:chOff x="0" y="0"/>
          <a:chExt cx="0" cy="0"/>
        </a:xfrm>
      </p:grpSpPr>
      <p:sp>
        <p:nvSpPr>
          <p:cNvPr id="72" name="Google Shape;72;p15"/>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 name="Google Shape;73;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4" name="Google Shape;74;p15"/>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7" name="Google Shape;7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9250" lvl="0" marL="457200" rtl="0">
              <a:spcBef>
                <a:spcPts val="0"/>
              </a:spcBef>
              <a:spcAft>
                <a:spcPts val="0"/>
              </a:spcAft>
              <a:buSzPts val="1900"/>
              <a:buChar char="●"/>
              <a:defRPr/>
            </a:lvl1pPr>
            <a:lvl2pPr indent="-323850" lvl="1" marL="914400" rtl="0">
              <a:spcBef>
                <a:spcPts val="1600"/>
              </a:spcBef>
              <a:spcAft>
                <a:spcPts val="0"/>
              </a:spcAft>
              <a:buSzPts val="1500"/>
              <a:buChar char="○"/>
              <a:defRPr/>
            </a:lvl2pPr>
            <a:lvl3pPr indent="-323850" lvl="2" marL="1371600" rtl="0">
              <a:spcBef>
                <a:spcPts val="1600"/>
              </a:spcBef>
              <a:spcAft>
                <a:spcPts val="0"/>
              </a:spcAft>
              <a:buSzPts val="1500"/>
              <a:buChar char="■"/>
              <a:defRPr/>
            </a:lvl3pPr>
            <a:lvl4pPr indent="-323850" lvl="3" marL="1828800" rtl="0">
              <a:spcBef>
                <a:spcPts val="1600"/>
              </a:spcBef>
              <a:spcAft>
                <a:spcPts val="0"/>
              </a:spcAft>
              <a:buSzPts val="1500"/>
              <a:buChar char="●"/>
              <a:defRPr/>
            </a:lvl4pPr>
            <a:lvl5pPr indent="-323850" lvl="4" marL="2286000" rtl="0">
              <a:spcBef>
                <a:spcPts val="1600"/>
              </a:spcBef>
              <a:spcAft>
                <a:spcPts val="0"/>
              </a:spcAft>
              <a:buSzPts val="1500"/>
              <a:buChar char="○"/>
              <a:defRPr/>
            </a:lvl5pPr>
            <a:lvl6pPr indent="-323850" lvl="5" marL="2743200" rtl="0">
              <a:spcBef>
                <a:spcPts val="1600"/>
              </a:spcBef>
              <a:spcAft>
                <a:spcPts val="0"/>
              </a:spcAft>
              <a:buSzPts val="1500"/>
              <a:buChar char="■"/>
              <a:defRPr/>
            </a:lvl6pPr>
            <a:lvl7pPr indent="-323850" lvl="6" marL="3200400" rtl="0">
              <a:spcBef>
                <a:spcPts val="1600"/>
              </a:spcBef>
              <a:spcAft>
                <a:spcPts val="0"/>
              </a:spcAft>
              <a:buSzPts val="1500"/>
              <a:buChar char="●"/>
              <a:defRPr/>
            </a:lvl7pPr>
            <a:lvl8pPr indent="-323850" lvl="7" marL="3657600" rtl="0">
              <a:spcBef>
                <a:spcPts val="1600"/>
              </a:spcBef>
              <a:spcAft>
                <a:spcPts val="0"/>
              </a:spcAft>
              <a:buSzPts val="1500"/>
              <a:buChar char="○"/>
              <a:defRPr/>
            </a:lvl8pPr>
            <a:lvl9pPr indent="-323850" lvl="8" marL="4114800" rtl="0">
              <a:spcBef>
                <a:spcPts val="1600"/>
              </a:spcBef>
              <a:spcAft>
                <a:spcPts val="1600"/>
              </a:spcAft>
              <a:buSzPts val="1500"/>
              <a:buChar char="■"/>
              <a:defRPr/>
            </a:lvl9pPr>
          </a:lstStyle>
          <a:p/>
        </p:txBody>
      </p:sp>
      <p:sp>
        <p:nvSpPr>
          <p:cNvPr id="78" name="Google Shape;78;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6"/>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2" name="Google Shape;82;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3" name="Google Shape;83;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7"/>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8" name="Google Shape;88;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9" name="Google Shape;89;p18"/>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9"/>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5" name="Shape 95"/>
        <p:cNvGrpSpPr/>
        <p:nvPr/>
      </p:nvGrpSpPr>
      <p:grpSpPr>
        <a:xfrm>
          <a:off x="0" y="0"/>
          <a:ext cx="0" cy="0"/>
          <a:chOff x="0" y="0"/>
          <a:chExt cx="0" cy="0"/>
        </a:xfrm>
      </p:grpSpPr>
      <p:sp>
        <p:nvSpPr>
          <p:cNvPr id="96" name="Google Shape;96;p20"/>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7" name="Google Shape;97;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98" name="Google Shape;98;p20"/>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rPr>
              <a:t>Copyright © TELCOMA.  All Rights Reserved</a:t>
            </a:r>
            <a:endParaRPr sz="800">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 name="Shape 99"/>
        <p:cNvGrpSpPr/>
        <p:nvPr/>
      </p:nvGrpSpPr>
      <p:grpSpPr>
        <a:xfrm>
          <a:off x="0" y="0"/>
          <a:ext cx="0" cy="0"/>
          <a:chOff x="0" y="0"/>
          <a:chExt cx="0" cy="0"/>
        </a:xfrm>
      </p:grpSpPr>
      <p:sp>
        <p:nvSpPr>
          <p:cNvPr id="100" name="Google Shape;100;p21"/>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02" name="Google Shape;102;p21"/>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Font typeface="Montserrat"/>
              <a:buNone/>
              <a:defRPr sz="4200">
                <a:latin typeface="Montserrat"/>
                <a:ea typeface="Montserrat"/>
                <a:cs typeface="Montserrat"/>
                <a:sym typeface="Montserrat"/>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3" name="Google Shape;103;p21"/>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Font typeface="Raleway"/>
              <a:buNone/>
              <a:defRPr sz="2100">
                <a:solidFill>
                  <a:schemeClr val="dk1"/>
                </a:solidFill>
                <a:latin typeface="Raleway"/>
                <a:ea typeface="Raleway"/>
                <a:cs typeface="Raleway"/>
                <a:sym typeface="Raleway"/>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104" name="Google Shape;104;p2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9250" lvl="0" marL="457200" rtl="0">
              <a:spcBef>
                <a:spcPts val="0"/>
              </a:spcBef>
              <a:spcAft>
                <a:spcPts val="0"/>
              </a:spcAft>
              <a:buClr>
                <a:schemeClr val="lt1"/>
              </a:buClr>
              <a:buSzPts val="1900"/>
              <a:buFont typeface="Raleway"/>
              <a:buChar char="●"/>
              <a:defRPr>
                <a:solidFill>
                  <a:schemeClr val="lt1"/>
                </a:solidFill>
                <a:latin typeface="Raleway"/>
                <a:ea typeface="Raleway"/>
                <a:cs typeface="Raleway"/>
                <a:sym typeface="Raleway"/>
              </a:defRPr>
            </a:lvl1pPr>
            <a:lvl2pPr indent="-323850" lvl="1" marL="914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2pPr>
            <a:lvl3pPr indent="-323850" lvl="2" marL="1371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3pPr>
            <a:lvl4pPr indent="-323850" lvl="3" marL="18288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4pPr>
            <a:lvl5pPr indent="-323850" lvl="4" marL="22860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5pPr>
            <a:lvl6pPr indent="-323850" lvl="5" marL="27432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6pPr>
            <a:lvl7pPr indent="-323850" lvl="6" marL="3200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7pPr>
            <a:lvl8pPr indent="-323850" lvl="7" marL="3657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8pPr>
            <a:lvl9pPr indent="-323850" lvl="8" marL="4114800" rtl="0">
              <a:spcBef>
                <a:spcPts val="1600"/>
              </a:spcBef>
              <a:spcAft>
                <a:spcPts val="1600"/>
              </a:spcAft>
              <a:buClr>
                <a:schemeClr val="lt1"/>
              </a:buClr>
              <a:buSzPts val="1500"/>
              <a:buFont typeface="Raleway"/>
              <a:buChar char="■"/>
              <a:defRPr>
                <a:solidFill>
                  <a:schemeClr val="lt1"/>
                </a:solidFill>
                <a:latin typeface="Raleway"/>
                <a:ea typeface="Raleway"/>
                <a:cs typeface="Raleway"/>
                <a:sym typeface="Raleway"/>
              </a:defRPr>
            </a:lvl9pPr>
          </a:lstStyle>
          <a:p/>
        </p:txBody>
      </p:sp>
      <p:sp>
        <p:nvSpPr>
          <p:cNvPr id="105" name="Google Shape;105;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106" name="Google Shape;106;p21"/>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t>
            </a:r>
            <a:r>
              <a:rPr lang="en" sz="800">
                <a:solidFill>
                  <a:schemeClr val="lt1"/>
                </a:solidFill>
              </a:rPr>
              <a:t>All Rights Reserved</a:t>
            </a:r>
            <a:endParaRPr sz="800">
              <a:solidFill>
                <a:schemeClr val="lt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671250" y="2141250"/>
            <a:ext cx="7852200" cy="861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 name="Google Shape;16;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7" name="Shape 107"/>
        <p:cNvGrpSpPr/>
        <p:nvPr/>
      </p:nvGrpSpPr>
      <p:grpSpPr>
        <a:xfrm>
          <a:off x="0" y="0"/>
          <a:ext cx="0" cy="0"/>
          <a:chOff x="0" y="0"/>
          <a:chExt cx="0" cy="0"/>
        </a:xfrm>
      </p:grpSpPr>
      <p:sp>
        <p:nvSpPr>
          <p:cNvPr id="108" name="Google Shape;108;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109" name="Google Shape;109;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0" name="Google Shape;110;p22"/>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1" name="Shape 111"/>
        <p:cNvGrpSpPr/>
        <p:nvPr/>
      </p:nvGrpSpPr>
      <p:grpSpPr>
        <a:xfrm>
          <a:off x="0" y="0"/>
          <a:ext cx="0" cy="0"/>
          <a:chOff x="0" y="0"/>
          <a:chExt cx="0" cy="0"/>
        </a:xfrm>
      </p:grpSpPr>
      <p:sp>
        <p:nvSpPr>
          <p:cNvPr id="112" name="Google Shape;112;p23"/>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3" name="Google Shape;113;p23"/>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9250" lvl="0" marL="457200" rtl="0" algn="ctr">
              <a:spcBef>
                <a:spcPts val="0"/>
              </a:spcBef>
              <a:spcAft>
                <a:spcPts val="0"/>
              </a:spcAft>
              <a:buSzPts val="1900"/>
              <a:buChar char="●"/>
              <a:defRPr/>
            </a:lvl1pPr>
            <a:lvl2pPr indent="-323850" lvl="1" marL="914400" rtl="0" algn="ctr">
              <a:spcBef>
                <a:spcPts val="1600"/>
              </a:spcBef>
              <a:spcAft>
                <a:spcPts val="0"/>
              </a:spcAft>
              <a:buSzPts val="1500"/>
              <a:buChar char="○"/>
              <a:defRPr/>
            </a:lvl2pPr>
            <a:lvl3pPr indent="-323850" lvl="2" marL="1371600" rtl="0" algn="ctr">
              <a:spcBef>
                <a:spcPts val="1600"/>
              </a:spcBef>
              <a:spcAft>
                <a:spcPts val="0"/>
              </a:spcAft>
              <a:buSzPts val="1500"/>
              <a:buChar char="■"/>
              <a:defRPr/>
            </a:lvl3pPr>
            <a:lvl4pPr indent="-323850" lvl="3" marL="1828800" rtl="0" algn="ctr">
              <a:spcBef>
                <a:spcPts val="1600"/>
              </a:spcBef>
              <a:spcAft>
                <a:spcPts val="0"/>
              </a:spcAft>
              <a:buSzPts val="1500"/>
              <a:buChar char="●"/>
              <a:defRPr/>
            </a:lvl4pPr>
            <a:lvl5pPr indent="-323850" lvl="4" marL="2286000" rtl="0" algn="ctr">
              <a:spcBef>
                <a:spcPts val="1600"/>
              </a:spcBef>
              <a:spcAft>
                <a:spcPts val="0"/>
              </a:spcAft>
              <a:buSzPts val="1500"/>
              <a:buChar char="○"/>
              <a:defRPr/>
            </a:lvl5pPr>
            <a:lvl6pPr indent="-323850" lvl="5" marL="2743200" rtl="0" algn="ctr">
              <a:spcBef>
                <a:spcPts val="1600"/>
              </a:spcBef>
              <a:spcAft>
                <a:spcPts val="0"/>
              </a:spcAft>
              <a:buSzPts val="1500"/>
              <a:buChar char="■"/>
              <a:defRPr/>
            </a:lvl6pPr>
            <a:lvl7pPr indent="-323850" lvl="6" marL="3200400" rtl="0" algn="ctr">
              <a:spcBef>
                <a:spcPts val="1600"/>
              </a:spcBef>
              <a:spcAft>
                <a:spcPts val="0"/>
              </a:spcAft>
              <a:buSzPts val="1500"/>
              <a:buChar char="●"/>
              <a:defRPr/>
            </a:lvl7pPr>
            <a:lvl8pPr indent="-323850" lvl="7" marL="3657600" rtl="0" algn="ctr">
              <a:spcBef>
                <a:spcPts val="1600"/>
              </a:spcBef>
              <a:spcAft>
                <a:spcPts val="0"/>
              </a:spcAft>
              <a:buSzPts val="1500"/>
              <a:buChar char="○"/>
              <a:defRPr/>
            </a:lvl8pPr>
            <a:lvl9pPr indent="-323850" lvl="8" marL="4114800" rtl="0" algn="ctr">
              <a:spcBef>
                <a:spcPts val="1600"/>
              </a:spcBef>
              <a:spcAft>
                <a:spcPts val="1600"/>
              </a:spcAft>
              <a:buSzPts val="1500"/>
              <a:buChar char="■"/>
              <a:defRPr/>
            </a:lvl9pPr>
          </a:lstStyle>
          <a:p/>
        </p:txBody>
      </p:sp>
      <p:sp>
        <p:nvSpPr>
          <p:cNvPr id="114" name="Google Shape;114;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3"/>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6" name="Shape 116"/>
        <p:cNvGrpSpPr/>
        <p:nvPr/>
      </p:nvGrpSpPr>
      <p:grpSpPr>
        <a:xfrm>
          <a:off x="0" y="0"/>
          <a:ext cx="0" cy="0"/>
          <a:chOff x="0" y="0"/>
          <a:chExt cx="0" cy="0"/>
        </a:xfrm>
      </p:grpSpPr>
      <p:sp>
        <p:nvSpPr>
          <p:cNvPr id="117" name="Google Shape;117;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4"/>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9250" lvl="0" marL="457200" rtl="0">
              <a:spcBef>
                <a:spcPts val="0"/>
              </a:spcBef>
              <a:spcAft>
                <a:spcPts val="0"/>
              </a:spcAft>
              <a:buSzPts val="1900"/>
              <a:buChar char="●"/>
              <a:defRPr/>
            </a:lvl1pPr>
            <a:lvl2pPr indent="-323850" lvl="1" marL="914400" rtl="0">
              <a:spcBef>
                <a:spcPts val="1600"/>
              </a:spcBef>
              <a:spcAft>
                <a:spcPts val="0"/>
              </a:spcAft>
              <a:buSzPts val="1500"/>
              <a:buChar char="○"/>
              <a:defRPr/>
            </a:lvl2pPr>
            <a:lvl3pPr indent="-323850" lvl="2" marL="1371600" rtl="0">
              <a:spcBef>
                <a:spcPts val="1600"/>
              </a:spcBef>
              <a:spcAft>
                <a:spcPts val="0"/>
              </a:spcAft>
              <a:buSzPts val="1500"/>
              <a:buChar char="■"/>
              <a:defRPr/>
            </a:lvl3pPr>
            <a:lvl4pPr indent="-323850" lvl="3" marL="1828800" rtl="0">
              <a:spcBef>
                <a:spcPts val="1600"/>
              </a:spcBef>
              <a:spcAft>
                <a:spcPts val="0"/>
              </a:spcAft>
              <a:buSzPts val="1500"/>
              <a:buChar char="●"/>
              <a:defRPr/>
            </a:lvl4pPr>
            <a:lvl5pPr indent="-323850" lvl="4" marL="2286000" rtl="0">
              <a:spcBef>
                <a:spcPts val="1600"/>
              </a:spcBef>
              <a:spcAft>
                <a:spcPts val="0"/>
              </a:spcAft>
              <a:buSzPts val="1500"/>
              <a:buChar char="○"/>
              <a:defRPr/>
            </a:lvl5pPr>
            <a:lvl6pPr indent="-323850" lvl="5" marL="2743200" rtl="0">
              <a:spcBef>
                <a:spcPts val="1600"/>
              </a:spcBef>
              <a:spcAft>
                <a:spcPts val="0"/>
              </a:spcAft>
              <a:buSzPts val="1500"/>
              <a:buChar char="■"/>
              <a:defRPr/>
            </a:lvl6pPr>
            <a:lvl7pPr indent="-323850" lvl="6" marL="3200400" rtl="0">
              <a:spcBef>
                <a:spcPts val="1600"/>
              </a:spcBef>
              <a:spcAft>
                <a:spcPts val="0"/>
              </a:spcAft>
              <a:buSzPts val="1500"/>
              <a:buChar char="●"/>
              <a:defRPr/>
            </a:lvl7pPr>
            <a:lvl8pPr indent="-323850" lvl="7" marL="3657600" rtl="0">
              <a:spcBef>
                <a:spcPts val="1600"/>
              </a:spcBef>
              <a:spcAft>
                <a:spcPts val="0"/>
              </a:spcAft>
              <a:buSzPts val="1500"/>
              <a:buChar char="○"/>
              <a:defRPr/>
            </a:lvl8pPr>
            <a:lvl9pPr indent="-323850" lvl="8" marL="4114800" rtl="0">
              <a:spcBef>
                <a:spcPts val="1600"/>
              </a:spcBef>
              <a:spcAft>
                <a:spcPts val="1600"/>
              </a:spcAft>
              <a:buSzPts val="1500"/>
              <a:buChar char="■"/>
              <a:defRPr/>
            </a:lvl9pPr>
          </a:lstStyle>
          <a:p/>
        </p:txBody>
      </p:sp>
      <p:sp>
        <p:nvSpPr>
          <p:cNvPr id="21" name="Google Shape;21;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5"/>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6"/>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5" name="Google Shape;35;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6" name="Google Shape;36;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7"/>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6350"/>
            <a:ext cx="62271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0" name="Google Shape;40;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41" name="Google Shape;41;p8"/>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chemeClr val="lt1"/>
                </a:solidFill>
              </a:rPr>
              <a:t>Copyright © TELCOMA.  All Rights Reserved</a:t>
            </a:r>
            <a:endParaRPr sz="800">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5" name="Google Shape;45;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Font typeface="Montserrat"/>
              <a:buNone/>
              <a:defRPr sz="4200">
                <a:latin typeface="Montserrat"/>
                <a:ea typeface="Montserrat"/>
                <a:cs typeface="Montserrat"/>
                <a:sym typeface="Montserrat"/>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6" name="Google Shape;46;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100"/>
              <a:buFont typeface="Raleway"/>
              <a:buNone/>
              <a:defRPr sz="2100">
                <a:solidFill>
                  <a:schemeClr val="dk1"/>
                </a:solidFill>
                <a:latin typeface="Raleway"/>
                <a:ea typeface="Raleway"/>
                <a:cs typeface="Raleway"/>
                <a:sym typeface="Raleway"/>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9250" lvl="0" marL="457200" rtl="0">
              <a:spcBef>
                <a:spcPts val="0"/>
              </a:spcBef>
              <a:spcAft>
                <a:spcPts val="0"/>
              </a:spcAft>
              <a:buClr>
                <a:schemeClr val="lt1"/>
              </a:buClr>
              <a:buSzPts val="1900"/>
              <a:buFont typeface="Raleway"/>
              <a:buChar char="●"/>
              <a:defRPr>
                <a:solidFill>
                  <a:schemeClr val="lt1"/>
                </a:solidFill>
                <a:latin typeface="Raleway"/>
                <a:ea typeface="Raleway"/>
                <a:cs typeface="Raleway"/>
                <a:sym typeface="Raleway"/>
              </a:defRPr>
            </a:lvl1pPr>
            <a:lvl2pPr indent="-323850" lvl="1" marL="914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2pPr>
            <a:lvl3pPr indent="-323850" lvl="2" marL="1371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3pPr>
            <a:lvl4pPr indent="-323850" lvl="3" marL="18288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4pPr>
            <a:lvl5pPr indent="-323850" lvl="4" marL="22860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5pPr>
            <a:lvl6pPr indent="-323850" lvl="5" marL="27432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6pPr>
            <a:lvl7pPr indent="-323850" lvl="6" marL="32004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7pPr>
            <a:lvl8pPr indent="-323850" lvl="7" marL="3657600" rtl="0">
              <a:spcBef>
                <a:spcPts val="1600"/>
              </a:spcBef>
              <a:spcAft>
                <a:spcPts val="0"/>
              </a:spcAft>
              <a:buClr>
                <a:schemeClr val="lt1"/>
              </a:buClr>
              <a:buSzPts val="1500"/>
              <a:buFont typeface="Raleway"/>
              <a:buChar char="○"/>
              <a:defRPr>
                <a:solidFill>
                  <a:schemeClr val="lt1"/>
                </a:solidFill>
                <a:latin typeface="Raleway"/>
                <a:ea typeface="Raleway"/>
                <a:cs typeface="Raleway"/>
                <a:sym typeface="Raleway"/>
              </a:defRPr>
            </a:lvl8pPr>
            <a:lvl9pPr indent="-323850" lvl="8" marL="4114800" rtl="0">
              <a:spcBef>
                <a:spcPts val="1600"/>
              </a:spcBef>
              <a:spcAft>
                <a:spcPts val="1600"/>
              </a:spcAft>
              <a:buClr>
                <a:schemeClr val="lt1"/>
              </a:buClr>
              <a:buSzPts val="1500"/>
              <a:buFont typeface="Raleway"/>
              <a:buChar char="■"/>
              <a:defRPr>
                <a:solidFill>
                  <a:schemeClr val="lt1"/>
                </a:solidFill>
                <a:latin typeface="Raleway"/>
                <a:ea typeface="Raleway"/>
                <a:cs typeface="Raleway"/>
                <a:sym typeface="Raleway"/>
              </a:defRPr>
            </a:lvl9pPr>
          </a:lstStyle>
          <a:p/>
        </p:txBody>
      </p:sp>
      <p:sp>
        <p:nvSpPr>
          <p:cNvPr id="48" name="Google Shape;48;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9"/>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t>
            </a:r>
            <a:r>
              <a:rPr lang="en" sz="800">
                <a:solidFill>
                  <a:schemeClr val="lt1"/>
                </a:solidFill>
              </a:rPr>
              <a:t>All Rights Reserved</a:t>
            </a:r>
            <a:endParaRPr sz="800">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52" name="Google Shape;52;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0"/>
          <p:cNvSpPr/>
          <p:nvPr/>
        </p:nvSpPr>
        <p:spPr>
          <a:xfrm>
            <a:off x="3424950" y="4867075"/>
            <a:ext cx="2294100" cy="172800"/>
          </a:xfrm>
          <a:prstGeom prst="bracketPair">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D9D9D9"/>
                </a:solidFill>
              </a:rPr>
              <a:t>Copyright © TELCOMA.  All Rights Reserved</a:t>
            </a:r>
            <a:endParaRPr sz="800">
              <a:solidFill>
                <a:srgbClr val="D9D9D9"/>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9250" lvl="0" marL="457200" rtl="0">
              <a:lnSpc>
                <a:spcPct val="115000"/>
              </a:lnSpc>
              <a:spcBef>
                <a:spcPts val="0"/>
              </a:spcBef>
              <a:spcAft>
                <a:spcPts val="0"/>
              </a:spcAft>
              <a:buClr>
                <a:schemeClr val="accent3"/>
              </a:buClr>
              <a:buSzPts val="1900"/>
              <a:buFont typeface="Raleway"/>
              <a:buChar char="●"/>
              <a:defRPr sz="1900">
                <a:solidFill>
                  <a:schemeClr val="accent3"/>
                </a:solidFill>
                <a:latin typeface="Raleway"/>
                <a:ea typeface="Raleway"/>
                <a:cs typeface="Raleway"/>
                <a:sym typeface="Raleway"/>
              </a:defRPr>
            </a:lvl1pPr>
            <a:lvl2pPr indent="-323850" lvl="1" marL="914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indent="-323850" lvl="2" marL="1371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indent="-323850" lvl="3" marL="18288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indent="-323850" lvl="4" marL="22860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indent="-323850" lvl="5" marL="27432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indent="-323850" lvl="6" marL="3200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indent="-323850" lvl="7" marL="3657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indent="-323850" lvl="8" marL="4114800" rtl="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64" name="Google Shape;64;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9250" lvl="0" marL="457200" rtl="0">
              <a:lnSpc>
                <a:spcPct val="115000"/>
              </a:lnSpc>
              <a:spcBef>
                <a:spcPts val="0"/>
              </a:spcBef>
              <a:spcAft>
                <a:spcPts val="0"/>
              </a:spcAft>
              <a:buClr>
                <a:schemeClr val="accent3"/>
              </a:buClr>
              <a:buSzPts val="1900"/>
              <a:buFont typeface="Raleway"/>
              <a:buChar char="●"/>
              <a:defRPr sz="1900">
                <a:solidFill>
                  <a:schemeClr val="accent3"/>
                </a:solidFill>
                <a:latin typeface="Raleway"/>
                <a:ea typeface="Raleway"/>
                <a:cs typeface="Raleway"/>
                <a:sym typeface="Raleway"/>
              </a:defRPr>
            </a:lvl1pPr>
            <a:lvl2pPr indent="-323850" lvl="1" marL="914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indent="-323850" lvl="2" marL="1371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indent="-323850" lvl="3" marL="18288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indent="-323850" lvl="4" marL="22860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indent="-323850" lvl="5" marL="27432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indent="-323850" lvl="6" marL="32004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indent="-323850" lvl="7" marL="3657600" rtl="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indent="-323850" lvl="8" marL="4114800" rtl="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p:txBody>
      </p:sp>
      <p:sp>
        <p:nvSpPr>
          <p:cNvPr id="65" name="Google Shape;65;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telcomagloba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7.xml"/><Relationship Id="rId3" Type="http://schemas.openxmlformats.org/officeDocument/2006/relationships/image" Target="../media/image6.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7.xml"/><Relationship Id="rId3" Type="http://schemas.openxmlformats.org/officeDocument/2006/relationships/image" Target="../media/image7.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9.xml"/><Relationship Id="rId3" Type="http://schemas.openxmlformats.org/officeDocument/2006/relationships/hyperlink" Target="https://telcomaglobal.com/p/5g-testing-training-certification" TargetMode="External"/><Relationship Id="rId4" Type="http://schemas.openxmlformats.org/officeDocument/2006/relationships/hyperlink" Target="https://telcomaglobal.com/p/5g-testing-training-certification"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3.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telcomaglobal.com/p/5g-testing-training-certification" TargetMode="External"/><Relationship Id="rId4" Type="http://schemas.openxmlformats.org/officeDocument/2006/relationships/hyperlink" Target="https://telcomaglobal.com/p/5g-testing-training-certification" TargetMode="External"/><Relationship Id="rId5" Type="http://schemas.openxmlformats.org/officeDocument/2006/relationships/hyperlink" Target="https://telcomaglobal.com/p/5g-testing-training-certification" TargetMode="External"/><Relationship Id="rId6"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 Id="rId3" Type="http://schemas.openxmlformats.org/officeDocument/2006/relationships/image" Target="../media/image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 Id="rId3" Type="http://schemas.openxmlformats.org/officeDocument/2006/relationships/hyperlink" Target="https://telcomaglobal.com/p/5g-testing-training-certification" TargetMode="External"/><Relationship Id="rId4" Type="http://schemas.openxmlformats.org/officeDocument/2006/relationships/hyperlink" Target="https://telcomaglobal.com/p/5g-testing-training-certification" TargetMode="External"/><Relationship Id="rId5" Type="http://schemas.openxmlformats.org/officeDocument/2006/relationships/image" Target="../media/image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cxnSp>
        <p:nvCxnSpPr>
          <p:cNvPr id="123" name="Google Shape;123;p2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 name="Google Shape;124;p2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 name="Google Shape;125;p2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 name="Google Shape;126;p2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7" name="Google Shape;127;p2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8" name="Google Shape;128;p2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9" name="Google Shape;129;p2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0" name="Google Shape;130;p2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 name="Google Shape;131;p2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 name="Google Shape;132;p2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 name="Google Shape;133;p2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 name="Google Shape;134;p2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 name="Google Shape;135;p2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6" name="Google Shape;136;p2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7" name="Google Shape;137;p2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 name="Google Shape;138;p2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 name="Google Shape;139;p2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 name="Google Shape;140;p2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 name="Google Shape;141;p2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 name="Google Shape;142;p2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 name="Google Shape;143;p2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 name="Google Shape;144;p2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 name="Google Shape;145;p2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 name="Google Shape;146;p25"/>
          <p:cNvCxnSpPr/>
          <p:nvPr/>
        </p:nvCxnSpPr>
        <p:spPr>
          <a:xfrm rot="5400000">
            <a:off x="3246150" y="4159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 name="Google Shape;147;p25"/>
          <p:cNvCxnSpPr/>
          <p:nvPr/>
        </p:nvCxnSpPr>
        <p:spPr>
          <a:xfrm rot="5400000">
            <a:off x="3398550" y="4312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 name="Google Shape;148;p25"/>
          <p:cNvCxnSpPr/>
          <p:nvPr/>
        </p:nvCxnSpPr>
        <p:spPr>
          <a:xfrm rot="5400000">
            <a:off x="3550950" y="44647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9" name="Google Shape;149;p25"/>
          <p:cNvSpPr txBox="1"/>
          <p:nvPr>
            <p:ph type="ctrTitle"/>
          </p:nvPr>
        </p:nvSpPr>
        <p:spPr>
          <a:xfrm>
            <a:off x="3308250" y="1126025"/>
            <a:ext cx="5342400" cy="1900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sz="4000"/>
              <a:t> </a:t>
            </a:r>
            <a:endParaRPr sz="4000"/>
          </a:p>
          <a:p>
            <a:pPr indent="0" lvl="0" marL="0" rtl="0" algn="r">
              <a:spcBef>
                <a:spcPts val="0"/>
              </a:spcBef>
              <a:spcAft>
                <a:spcPts val="0"/>
              </a:spcAft>
              <a:buNone/>
            </a:pPr>
            <a:r>
              <a:rPr lang="en" sz="4000"/>
              <a:t>                                                   Challenges in 5G testing &amp; evaluation </a:t>
            </a:r>
            <a:endParaRPr sz="4000">
              <a:latin typeface="Montserrat"/>
              <a:ea typeface="Montserrat"/>
              <a:cs typeface="Montserrat"/>
              <a:sym typeface="Montserrat"/>
            </a:endParaRPr>
          </a:p>
        </p:txBody>
      </p:sp>
      <p:sp>
        <p:nvSpPr>
          <p:cNvPr id="150" name="Google Shape;150;p25"/>
          <p:cNvSpPr txBox="1"/>
          <p:nvPr/>
        </p:nvSpPr>
        <p:spPr>
          <a:xfrm>
            <a:off x="46200" y="3931325"/>
            <a:ext cx="9144000" cy="99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000">
                <a:solidFill>
                  <a:srgbClr val="FFFFFF"/>
                </a:solidFill>
                <a:latin typeface="Montserrat"/>
                <a:ea typeface="Montserrat"/>
                <a:cs typeface="Montserrat"/>
                <a:sym typeface="Montserrat"/>
              </a:rPr>
              <a:t>                         </a:t>
            </a:r>
            <a:r>
              <a:rPr lang="en" sz="3000">
                <a:solidFill>
                  <a:srgbClr val="FFFFFF"/>
                </a:solidFill>
                <a:latin typeface="Montserrat"/>
                <a:ea typeface="Montserrat"/>
                <a:cs typeface="Montserrat"/>
                <a:sym typeface="Montserrat"/>
              </a:rPr>
              <a:t>                         T</a:t>
            </a:r>
            <a:r>
              <a:rPr lang="en" sz="3000">
                <a:solidFill>
                  <a:srgbClr val="FFFFFF"/>
                </a:solidFill>
                <a:latin typeface="Montserrat"/>
                <a:ea typeface="Montserrat"/>
                <a:cs typeface="Montserrat"/>
                <a:sym typeface="Montserrat"/>
              </a:rPr>
              <a:t>ELCOMA</a:t>
            </a:r>
            <a:endParaRPr sz="3000">
              <a:solidFill>
                <a:srgbClr val="FFFFFF"/>
              </a:solidFill>
              <a:latin typeface="Montserrat"/>
              <a:ea typeface="Montserrat"/>
              <a:cs typeface="Montserrat"/>
              <a:sym typeface="Montserrat"/>
            </a:endParaRPr>
          </a:p>
        </p:txBody>
      </p:sp>
      <p:cxnSp>
        <p:nvCxnSpPr>
          <p:cNvPr id="151" name="Google Shape;151;p2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 name="Google Shape;152;p2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 name="Google Shape;153;p2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 name="Google Shape;154;p2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5" name="Google Shape;155;p2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6" name="Google Shape;156;p2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7" name="Google Shape;157;p2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 name="Google Shape;158;p2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 name="Google Shape;159;p2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 name="Google Shape;160;p2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 name="Google Shape;161;p2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 name="Google Shape;162;p2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3" name="Google Shape;163;p2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4" name="Google Shape;164;p2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5" name="Google Shape;165;p2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 name="Google Shape;166;p2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 name="Google Shape;167;p2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 name="Google Shape;168;p2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 name="Google Shape;169;p2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 name="Google Shape;170;p2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1" name="Google Shape;171;p2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2" name="Google Shape;172;p2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3" name="Google Shape;173;p2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4" name="Google Shape;174;p2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 name="Google Shape;175;p25"/>
          <p:cNvCxnSpPr/>
          <p:nvPr/>
        </p:nvCxnSpPr>
        <p:spPr>
          <a:xfrm>
            <a:off x="2895025" y="4845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 name="Google Shape;176;p25"/>
          <p:cNvCxnSpPr/>
          <p:nvPr/>
        </p:nvCxnSpPr>
        <p:spPr>
          <a:xfrm>
            <a:off x="3047425" y="499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 name="Google Shape;177;p2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78" name="Google Shape;178;p25"/>
          <p:cNvSpPr/>
          <p:nvPr/>
        </p:nvSpPr>
        <p:spPr>
          <a:xfrm>
            <a:off x="0" y="4881488"/>
            <a:ext cx="9144000" cy="2619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5"/>
          <p:cNvSpPr/>
          <p:nvPr/>
        </p:nvSpPr>
        <p:spPr>
          <a:xfrm>
            <a:off x="6643100" y="287825"/>
            <a:ext cx="2202600" cy="58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5"/>
          <p:cNvPicPr preferRelativeResize="0"/>
          <p:nvPr/>
        </p:nvPicPr>
        <p:blipFill>
          <a:blip r:embed="rId3">
            <a:alphaModFix/>
          </a:blip>
          <a:stretch>
            <a:fillRect/>
          </a:stretch>
        </p:blipFill>
        <p:spPr>
          <a:xfrm>
            <a:off x="6690125" y="211250"/>
            <a:ext cx="2108550" cy="638950"/>
          </a:xfrm>
          <a:prstGeom prst="rect">
            <a:avLst/>
          </a:prstGeom>
          <a:noFill/>
          <a:ln>
            <a:noFill/>
          </a:ln>
        </p:spPr>
      </p:pic>
      <p:sp>
        <p:nvSpPr>
          <p:cNvPr id="181" name="Google Shape;181;p25"/>
          <p:cNvSpPr txBox="1"/>
          <p:nvPr/>
        </p:nvSpPr>
        <p:spPr>
          <a:xfrm>
            <a:off x="111200" y="4428313"/>
            <a:ext cx="2343300" cy="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Avenir"/>
                <a:ea typeface="Avenir"/>
                <a:cs typeface="Avenir"/>
                <a:sym typeface="Avenir"/>
                <a:hlinkClick r:id="rId4"/>
              </a:rPr>
              <a:t>www.telcomaglobal.com</a:t>
            </a:r>
            <a:endParaRPr>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4"/>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Realness </a:t>
            </a:r>
            <a:r>
              <a:rPr lang="en" sz="3000"/>
              <a:t>: </a:t>
            </a:r>
            <a:endParaRPr sz="3000"/>
          </a:p>
        </p:txBody>
      </p:sp>
      <p:sp>
        <p:nvSpPr>
          <p:cNvPr id="381" name="Google Shape;381;p3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the 5G testing &amp; evaluation, the requirement for realness is reflected in 5G wireless channel model, verification methods , user experience and other aspects. </a:t>
            </a:r>
            <a:endParaRPr sz="1900"/>
          </a:p>
          <a:p>
            <a:pPr indent="-349250" lvl="0" marL="457200" rtl="0" algn="l">
              <a:spcBef>
                <a:spcPts val="0"/>
              </a:spcBef>
              <a:spcAft>
                <a:spcPts val="0"/>
              </a:spcAft>
              <a:buSzPts val="1900"/>
              <a:buChar char="●"/>
            </a:pPr>
            <a:r>
              <a:rPr lang="en" sz="1900"/>
              <a:t>From the point of network topology, various link types in 5G will co-exist in a same region, extending from traditional macrocell and microcell to picocell , femtocell and support V2V, M2M network architecture.</a:t>
            </a:r>
            <a:endParaRPr sz="1900"/>
          </a:p>
          <a:p>
            <a:pPr indent="0" lvl="0" marL="457200" rtl="0" algn="l">
              <a:spcBef>
                <a:spcPts val="0"/>
              </a:spcBef>
              <a:spcAft>
                <a:spcPts val="0"/>
              </a:spcAft>
              <a:buNone/>
            </a:pPr>
            <a:r>
              <a:t/>
            </a:r>
            <a:endParaRPr sz="1900"/>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12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Measurement of mmWave band </a:t>
            </a:r>
            <a:endParaRPr sz="3000"/>
          </a:p>
        </p:txBody>
      </p:sp>
      <p:sp>
        <p:nvSpPr>
          <p:cNvPr id="1742" name="Google Shape;1742;p12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measurement activities were designed and targeted to a specific measurement environment, but the similar equipments and procedures were used. </a:t>
            </a:r>
            <a:endParaRPr sz="1900"/>
          </a:p>
          <a:p>
            <a:pPr indent="-349250" lvl="0" marL="457200" rtl="0" algn="l">
              <a:spcBef>
                <a:spcPts val="0"/>
              </a:spcBef>
              <a:spcAft>
                <a:spcPts val="0"/>
              </a:spcAft>
              <a:buSzPts val="1900"/>
              <a:buChar char="●"/>
            </a:pPr>
            <a:r>
              <a:rPr lang="en" sz="1900"/>
              <a:t>Directional  antennas was installed on a 3G rotating tripod. </a:t>
            </a:r>
            <a:endParaRPr sz="1900"/>
          </a:p>
          <a:p>
            <a:pPr indent="0" lvl="0" marL="457200" rtl="0" algn="l">
              <a:spcBef>
                <a:spcPts val="0"/>
              </a:spcBef>
              <a:spcAft>
                <a:spcPts val="0"/>
              </a:spcAft>
              <a:buNone/>
            </a:pPr>
            <a:r>
              <a:rPr lang="en" sz="1900"/>
              <a:t> </a:t>
            </a:r>
            <a:endParaRPr sz="19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6" name="Shape 1746"/>
        <p:cNvGrpSpPr/>
        <p:nvPr/>
      </p:nvGrpSpPr>
      <p:grpSpPr>
        <a:xfrm>
          <a:off x="0" y="0"/>
          <a:ext cx="0" cy="0"/>
          <a:chOff x="0" y="0"/>
          <a:chExt cx="0" cy="0"/>
        </a:xfrm>
      </p:grpSpPr>
      <p:cxnSp>
        <p:nvCxnSpPr>
          <p:cNvPr id="1747" name="Google Shape;1747;p12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48" name="Google Shape;1748;p12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49" name="Google Shape;1749;p12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0" name="Google Shape;1750;p12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1" name="Google Shape;1751;p12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2" name="Google Shape;1752;p12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3" name="Google Shape;1753;p12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4" name="Google Shape;1754;p12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5" name="Google Shape;1755;p12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6" name="Google Shape;1756;p12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7" name="Google Shape;1757;p12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8" name="Google Shape;1758;p12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59" name="Google Shape;1759;p12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0" name="Google Shape;1760;p12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1" name="Google Shape;1761;p12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2" name="Google Shape;1762;p12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3" name="Google Shape;1763;p12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4" name="Google Shape;1764;p12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5" name="Google Shape;1765;p12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6" name="Google Shape;1766;p12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7" name="Google Shape;1767;p12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8" name="Google Shape;1768;p12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69" name="Google Shape;1769;p12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0" name="Google Shape;1770;p12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1" name="Google Shape;1771;p12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2" name="Google Shape;1772;p12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3" name="Google Shape;1773;p12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4" name="Google Shape;1774;p12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5" name="Google Shape;1775;p12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6" name="Google Shape;1776;p12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7" name="Google Shape;1777;p12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8" name="Google Shape;1778;p12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79" name="Google Shape;1779;p12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0" name="Google Shape;1780;p12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1" name="Google Shape;1781;p12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2" name="Google Shape;1782;p12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3" name="Google Shape;1783;p12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4" name="Google Shape;1784;p12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5" name="Google Shape;1785;p12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6" name="Google Shape;1786;p12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7" name="Google Shape;1787;p12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8" name="Google Shape;1788;p12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89" name="Google Shape;1789;p12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0" name="Google Shape;1790;p12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1" name="Google Shape;1791;p12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2" name="Google Shape;1792;p12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3" name="Google Shape;1793;p12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94" name="Google Shape;1794;p12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795" name="Google Shape;1795;p125"/>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25"/>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Channel measurement</a:t>
            </a:r>
            <a:endParaRPr b="1" sz="4000">
              <a:solidFill>
                <a:schemeClr val="lt1"/>
              </a:solidFill>
              <a:latin typeface="Montserrat"/>
              <a:ea typeface="Montserrat"/>
              <a:cs typeface="Montserrat"/>
              <a:sym typeface="Montserrat"/>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0" name="Shape 1800"/>
        <p:cNvGrpSpPr/>
        <p:nvPr/>
      </p:nvGrpSpPr>
      <p:grpSpPr>
        <a:xfrm>
          <a:off x="0" y="0"/>
          <a:ext cx="0" cy="0"/>
          <a:chOff x="0" y="0"/>
          <a:chExt cx="0" cy="0"/>
        </a:xfrm>
      </p:grpSpPr>
      <p:sp>
        <p:nvSpPr>
          <p:cNvPr id="1801" name="Google Shape;1801;p12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data processing</a:t>
            </a:r>
            <a:r>
              <a:rPr lang="en" sz="3000"/>
              <a:t> </a:t>
            </a:r>
            <a:endParaRPr sz="3000"/>
          </a:p>
        </p:txBody>
      </p:sp>
      <p:sp>
        <p:nvSpPr>
          <p:cNvPr id="1802" name="Google Shape;1802;p12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channel sounding, the measurement data , or the received signals are superposition of altered versions of the transmit signal passing through multiple paths with different delays, gains and directions. </a:t>
            </a:r>
            <a:endParaRPr sz="1900"/>
          </a:p>
          <a:p>
            <a:pPr indent="0" lvl="0" marL="457200" rtl="0" algn="l">
              <a:spcBef>
                <a:spcPts val="0"/>
              </a:spcBef>
              <a:spcAft>
                <a:spcPts val="0"/>
              </a:spcAft>
              <a:buNone/>
            </a:pPr>
            <a:r>
              <a:t/>
            </a:r>
            <a:endParaRPr sz="19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12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Path parameters extraction </a:t>
            </a:r>
            <a:endParaRPr sz="3000"/>
          </a:p>
        </p:txBody>
      </p:sp>
      <p:sp>
        <p:nvSpPr>
          <p:cNvPr id="1808" name="Google Shape;1808;p12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There are mainly two categories of commonly used channel parameters extraction algorithms i.e subspace - based methods and maximum likelihood methods. </a:t>
            </a:r>
            <a:endParaRPr sz="1900"/>
          </a:p>
          <a:p>
            <a:pPr indent="-349250" lvl="0" marL="457200" rtl="0" algn="l">
              <a:spcBef>
                <a:spcPts val="0"/>
              </a:spcBef>
              <a:spcAft>
                <a:spcPts val="0"/>
              </a:spcAft>
              <a:buSzPts val="1900"/>
              <a:buChar char="●"/>
            </a:pPr>
            <a:r>
              <a:rPr lang="en" sz="1900"/>
              <a:t>Within first category are MUSIC ( Multiple signal classification) algorithm , ESPRIT (estimation of signal parameter via rotational invariance techniques) algorithm. </a:t>
            </a:r>
            <a:endParaRPr sz="19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2" name="Shape 1812"/>
        <p:cNvGrpSpPr/>
        <p:nvPr/>
      </p:nvGrpSpPr>
      <p:grpSpPr>
        <a:xfrm>
          <a:off x="0" y="0"/>
          <a:ext cx="0" cy="0"/>
          <a:chOff x="0" y="0"/>
          <a:chExt cx="0" cy="0"/>
        </a:xfrm>
      </p:grpSpPr>
      <p:sp>
        <p:nvSpPr>
          <p:cNvPr id="1813" name="Google Shape;1813;p12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EM algorithm</a:t>
            </a:r>
            <a:endParaRPr sz="3000"/>
          </a:p>
        </p:txBody>
      </p:sp>
      <p:sp>
        <p:nvSpPr>
          <p:cNvPr id="1814" name="Google Shape;1814;p12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Basing on signal model, one can write the probability density function (PDF) of the measurement data in terms of signal parameters. </a:t>
            </a:r>
            <a:endParaRPr sz="1900"/>
          </a:p>
          <a:p>
            <a:pPr indent="-349250" lvl="0" marL="457200" rtl="0" algn="l">
              <a:spcBef>
                <a:spcPts val="0"/>
              </a:spcBef>
              <a:spcAft>
                <a:spcPts val="0"/>
              </a:spcAft>
              <a:buSzPts val="1900"/>
              <a:buChar char="●"/>
            </a:pPr>
            <a:r>
              <a:rPr lang="en" sz="1900"/>
              <a:t>EM algorithm can effectively estimate parameters by iteratively carrying out the E step &amp; M step  </a:t>
            </a:r>
            <a:endParaRPr sz="19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p12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SAGE</a:t>
            </a:r>
            <a:r>
              <a:rPr lang="en" sz="3000"/>
              <a:t> algorithm</a:t>
            </a:r>
            <a:endParaRPr sz="3000"/>
          </a:p>
        </p:txBody>
      </p:sp>
      <p:sp>
        <p:nvSpPr>
          <p:cNvPr id="1820" name="Google Shape;1820;p12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is developed based on the classical EM algorithm.</a:t>
            </a:r>
            <a:endParaRPr sz="1900"/>
          </a:p>
          <a:p>
            <a:pPr indent="-349250" lvl="0" marL="457200" rtl="0" algn="l">
              <a:spcBef>
                <a:spcPts val="0"/>
              </a:spcBef>
              <a:spcAft>
                <a:spcPts val="0"/>
              </a:spcAft>
              <a:buSzPts val="1900"/>
              <a:buChar char="●"/>
            </a:pPr>
            <a:r>
              <a:rPr lang="en" sz="1900"/>
              <a:t>In M step , it divides all parameters of one path into several sets and updates only one set of parameters at a time while keeping other sets of parameters fixed. </a:t>
            </a:r>
            <a:endParaRPr sz="1900"/>
          </a:p>
          <a:p>
            <a:pPr indent="-349250" lvl="0" marL="457200" rtl="0" algn="l">
              <a:spcBef>
                <a:spcPts val="0"/>
              </a:spcBef>
              <a:spcAft>
                <a:spcPts val="0"/>
              </a:spcAft>
              <a:buSzPts val="1900"/>
              <a:buChar char="●"/>
            </a:pPr>
            <a:r>
              <a:rPr lang="en" sz="1900"/>
              <a:t>The process continues till all the parameters of one path are updated. </a:t>
            </a:r>
            <a:endParaRPr sz="19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4" name="Shape 1824"/>
        <p:cNvGrpSpPr/>
        <p:nvPr/>
      </p:nvGrpSpPr>
      <p:grpSpPr>
        <a:xfrm>
          <a:off x="0" y="0"/>
          <a:ext cx="0" cy="0"/>
          <a:chOff x="0" y="0"/>
          <a:chExt cx="0" cy="0"/>
        </a:xfrm>
      </p:grpSpPr>
      <p:sp>
        <p:nvSpPr>
          <p:cNvPr id="1825" name="Google Shape;1825;p13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FD-</a:t>
            </a:r>
            <a:r>
              <a:rPr lang="en" sz="3000"/>
              <a:t>SAGE algorithm</a:t>
            </a:r>
            <a:endParaRPr sz="3000"/>
          </a:p>
        </p:txBody>
      </p:sp>
      <p:sp>
        <p:nvSpPr>
          <p:cNvPr id="1826" name="Google Shape;1826;p13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SAGE algorithm mentioned is applicable for channel sounding using time domain PN excitation signal. </a:t>
            </a:r>
            <a:endParaRPr sz="1900"/>
          </a:p>
          <a:p>
            <a:pPr indent="-349250" lvl="0" marL="457200" rtl="0" algn="l">
              <a:spcBef>
                <a:spcPts val="0"/>
              </a:spcBef>
              <a:spcAft>
                <a:spcPts val="0"/>
              </a:spcAft>
              <a:buSzPts val="1900"/>
              <a:buChar char="●"/>
            </a:pPr>
            <a:r>
              <a:rPr lang="en" sz="1900"/>
              <a:t>In some channel sounding , frequency excitation signal is commonly used , such as broadband multi-carrier excitation or VNA based single frequency stepping excitation. </a:t>
            </a:r>
            <a:endParaRPr sz="1900"/>
          </a:p>
          <a:p>
            <a:pPr indent="-349250" lvl="0" marL="457200" rtl="0" algn="l">
              <a:spcBef>
                <a:spcPts val="0"/>
              </a:spcBef>
              <a:spcAft>
                <a:spcPts val="0"/>
              </a:spcAft>
              <a:buSzPts val="1900"/>
              <a:buChar char="●"/>
            </a:pPr>
            <a:r>
              <a:rPr lang="en" sz="1900"/>
              <a:t>Frequency domain sage algorithm is developed for parameter execution .</a:t>
            </a:r>
            <a:endParaRPr sz="1900"/>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0" name="Shape 1830"/>
        <p:cNvGrpSpPr/>
        <p:nvPr/>
      </p:nvGrpSpPr>
      <p:grpSpPr>
        <a:xfrm>
          <a:off x="0" y="0"/>
          <a:ext cx="0" cy="0"/>
          <a:chOff x="0" y="0"/>
          <a:chExt cx="0" cy="0"/>
        </a:xfrm>
      </p:grpSpPr>
      <p:sp>
        <p:nvSpPr>
          <p:cNvPr id="1831" name="Google Shape;1831;p13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DMC and its estimation</a:t>
            </a:r>
            <a:endParaRPr sz="3000"/>
          </a:p>
        </p:txBody>
      </p:sp>
      <p:sp>
        <p:nvSpPr>
          <p:cNvPr id="1832" name="Google Shape;1832;p13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Signal emitting from transmit antenna and arriving the receiving antenna is composed of a LOS components, specular components and dense multipath components.</a:t>
            </a:r>
            <a:endParaRPr sz="1900"/>
          </a:p>
          <a:p>
            <a:pPr indent="-349250" lvl="0" marL="457200" rtl="0" algn="l">
              <a:spcBef>
                <a:spcPts val="0"/>
              </a:spcBef>
              <a:spcAft>
                <a:spcPts val="0"/>
              </a:spcAft>
              <a:buSzPts val="1900"/>
              <a:buChar char="●"/>
            </a:pPr>
            <a:r>
              <a:rPr lang="en" sz="1900"/>
              <a:t>Each SC corresponds to a discrete and strong propagation path formed by an independent scatterer reflecting EM waves. </a:t>
            </a:r>
            <a:endParaRPr sz="1900"/>
          </a:p>
          <a:p>
            <a:pPr indent="0" lvl="0" marL="457200" rtl="0" algn="l">
              <a:spcBef>
                <a:spcPts val="0"/>
              </a:spcBef>
              <a:spcAft>
                <a:spcPts val="0"/>
              </a:spcAft>
              <a:buNone/>
            </a:pPr>
            <a:r>
              <a:t/>
            </a:r>
            <a:endParaRPr sz="1900"/>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132"/>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Mobile channel estimation </a:t>
            </a:r>
            <a:r>
              <a:rPr lang="en" sz="3000"/>
              <a:t>and tracking</a:t>
            </a:r>
            <a:endParaRPr sz="3000"/>
          </a:p>
        </p:txBody>
      </p:sp>
      <p:sp>
        <p:nvSpPr>
          <p:cNvPr id="1838" name="Google Shape;1838;p13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To model the dynamic channel accurately , it is required to estimate and track the number of paths &amp; multipath parameters. </a:t>
            </a:r>
            <a:endParaRPr sz="1900"/>
          </a:p>
          <a:p>
            <a:pPr indent="0" lvl="0" marL="457200" rtl="0" algn="l">
              <a:spcBef>
                <a:spcPts val="0"/>
              </a:spcBef>
              <a:spcAft>
                <a:spcPts val="0"/>
              </a:spcAft>
              <a:buNone/>
            </a:pPr>
            <a:r>
              <a:t/>
            </a:r>
            <a:endParaRPr sz="190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2" name="Shape 1842"/>
        <p:cNvGrpSpPr/>
        <p:nvPr/>
      </p:nvGrpSpPr>
      <p:grpSpPr>
        <a:xfrm>
          <a:off x="0" y="0"/>
          <a:ext cx="0" cy="0"/>
          <a:chOff x="0" y="0"/>
          <a:chExt cx="0" cy="0"/>
        </a:xfrm>
      </p:grpSpPr>
      <p:sp>
        <p:nvSpPr>
          <p:cNvPr id="1843" name="Google Shape;1843;p133"/>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Automatic clustering algorithm</a:t>
            </a:r>
            <a:endParaRPr sz="3000"/>
          </a:p>
        </p:txBody>
      </p:sp>
      <p:sp>
        <p:nvSpPr>
          <p:cNvPr id="1844" name="Google Shape;1844;p13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has been found that the channel MPC tend to appear in clusters i.e in groups of MPC’s with similar parameters.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5"/>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Realness : </a:t>
            </a:r>
            <a:endParaRPr sz="3000"/>
          </a:p>
        </p:txBody>
      </p:sp>
      <p:sp>
        <p:nvSpPr>
          <p:cNvPr id="387" name="Google Shape;387;p3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Two way mobility of D2D/V2V will introduce doppler model &amp; massively intensive scattering exists in both transmitter and receiver &amp; the stationary cycle is short , all of which need to be considered in the channel model. </a:t>
            </a:r>
            <a:endParaRPr sz="1900"/>
          </a:p>
          <a:p>
            <a:pPr indent="-349250" lvl="0" marL="457200" rtl="0" algn="l">
              <a:spcBef>
                <a:spcPts val="0"/>
              </a:spcBef>
              <a:spcAft>
                <a:spcPts val="0"/>
              </a:spcAft>
              <a:buSzPts val="1900"/>
              <a:buChar char="●"/>
            </a:pPr>
            <a:r>
              <a:rPr lang="en" sz="1900"/>
              <a:t>Wide range propagation scenarios and diversified network topologies emerge in 5G research , which pose challenges to the channel model. </a:t>
            </a:r>
            <a:endParaRPr sz="1900"/>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cxnSp>
        <p:nvCxnSpPr>
          <p:cNvPr id="1849" name="Google Shape;1849;p13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0" name="Google Shape;1850;p13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1" name="Google Shape;1851;p13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2" name="Google Shape;1852;p13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3" name="Google Shape;1853;p13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4" name="Google Shape;1854;p13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5" name="Google Shape;1855;p13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6" name="Google Shape;1856;p13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7" name="Google Shape;1857;p13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8" name="Google Shape;1858;p13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59" name="Google Shape;1859;p13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0" name="Google Shape;1860;p13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1" name="Google Shape;1861;p13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2" name="Google Shape;1862;p13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3" name="Google Shape;1863;p13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4" name="Google Shape;1864;p13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5" name="Google Shape;1865;p13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6" name="Google Shape;1866;p13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7" name="Google Shape;1867;p13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8" name="Google Shape;1868;p13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69" name="Google Shape;1869;p13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0" name="Google Shape;1870;p13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1" name="Google Shape;1871;p13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2" name="Google Shape;1872;p13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3" name="Google Shape;1873;p13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4" name="Google Shape;1874;p13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5" name="Google Shape;1875;p13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6" name="Google Shape;1876;p13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7" name="Google Shape;1877;p13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8" name="Google Shape;1878;p13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9" name="Google Shape;1879;p13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0" name="Google Shape;1880;p13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1" name="Google Shape;1881;p13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2" name="Google Shape;1882;p13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3" name="Google Shape;1883;p13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4" name="Google Shape;1884;p13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5" name="Google Shape;1885;p13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6" name="Google Shape;1886;p13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7" name="Google Shape;1887;p13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8" name="Google Shape;1888;p13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9" name="Google Shape;1889;p13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0" name="Google Shape;1890;p13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1" name="Google Shape;1891;p13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2" name="Google Shape;1892;p13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3" name="Google Shape;1893;p13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4" name="Google Shape;1894;p13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5" name="Google Shape;1895;p13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6" name="Google Shape;1896;p13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897" name="Google Shape;1897;p13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34"/>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Software 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2" name="Shape 1902"/>
        <p:cNvGrpSpPr/>
        <p:nvPr/>
      </p:nvGrpSpPr>
      <p:grpSpPr>
        <a:xfrm>
          <a:off x="0" y="0"/>
          <a:ext cx="0" cy="0"/>
          <a:chOff x="0" y="0"/>
          <a:chExt cx="0" cy="0"/>
        </a:xfrm>
      </p:grpSpPr>
      <p:sp>
        <p:nvSpPr>
          <p:cNvPr id="1903" name="Google Shape;1903;p135"/>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Software simulation </a:t>
            </a:r>
            <a:endParaRPr sz="3000"/>
          </a:p>
        </p:txBody>
      </p:sp>
      <p:sp>
        <p:nvSpPr>
          <p:cNvPr id="1904" name="Google Shape;1904;p13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When compatibility and interoperability with other systems are considered , its network structure and networking methods would be more complicated. </a:t>
            </a:r>
            <a:endParaRPr sz="1900"/>
          </a:p>
          <a:p>
            <a:pPr indent="-349250" lvl="0" marL="457200" rtl="0" algn="l">
              <a:spcBef>
                <a:spcPts val="0"/>
              </a:spcBef>
              <a:spcAft>
                <a:spcPts val="0"/>
              </a:spcAft>
              <a:buSzPts val="1900"/>
              <a:buChar char="●"/>
            </a:pPr>
            <a:r>
              <a:rPr lang="en" sz="1900"/>
              <a:t>5G candidate technologies are more abundant and its application scenarios are more complicated. </a:t>
            </a:r>
            <a:endParaRPr sz="1900"/>
          </a:p>
          <a:p>
            <a:pPr indent="-349250" lvl="0" marL="457200" rtl="0" algn="l">
              <a:spcBef>
                <a:spcPts val="0"/>
              </a:spcBef>
              <a:spcAft>
                <a:spcPts val="0"/>
              </a:spcAft>
              <a:buSzPts val="1900"/>
              <a:buChar char="●"/>
            </a:pPr>
            <a:r>
              <a:rPr lang="en" sz="1900"/>
              <a:t>The software evaluation for the performance of 5G technical schemes is facing unprecedented challenges. </a:t>
            </a:r>
            <a:endParaRPr sz="190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136"/>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Software simulation </a:t>
            </a:r>
            <a:endParaRPr sz="3000"/>
          </a:p>
        </p:txBody>
      </p:sp>
      <p:sp>
        <p:nvSpPr>
          <p:cNvPr id="1910" name="Google Shape;1910;p13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wireless communication systems runs in a real environment which is compatible &amp; volatile. </a:t>
            </a:r>
            <a:endParaRPr sz="1900"/>
          </a:p>
          <a:p>
            <a:pPr indent="-349250" lvl="0" marL="457200" rtl="0" algn="l">
              <a:spcBef>
                <a:spcPts val="0"/>
              </a:spcBef>
              <a:spcAft>
                <a:spcPts val="0"/>
              </a:spcAft>
              <a:buSzPts val="1900"/>
              <a:buChar char="●"/>
            </a:pPr>
            <a:r>
              <a:rPr lang="en" sz="1900"/>
              <a:t>It is more feasible and effective to set up a software simulation platform via computer &amp; mathematical modelling , on which software simulation programs can make performance evaluation for the wireless communications modules or systems. </a:t>
            </a:r>
            <a:endParaRPr sz="1900"/>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137"/>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Software simulation </a:t>
            </a:r>
            <a:endParaRPr sz="3000"/>
          </a:p>
        </p:txBody>
      </p:sp>
      <p:sp>
        <p:nvSpPr>
          <p:cNvPr id="1916" name="Google Shape;1916;p13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new architecture designs the hardware &amp; software jointly , decomposes the computational tasks through master - slave node model and makes layered design for the whole software based on modular design of application module , protocol stalk, message service , connectivity management , mobility management &amp; system interface function.  </a:t>
            </a:r>
            <a:endParaRPr sz="1900"/>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0" name="Shape 1920"/>
        <p:cNvGrpSpPr/>
        <p:nvPr/>
      </p:nvGrpSpPr>
      <p:grpSpPr>
        <a:xfrm>
          <a:off x="0" y="0"/>
          <a:ext cx="0" cy="0"/>
          <a:chOff x="0" y="0"/>
          <a:chExt cx="0" cy="0"/>
        </a:xfrm>
      </p:grpSpPr>
      <p:sp>
        <p:nvSpPr>
          <p:cNvPr id="1921" name="Google Shape;1921;p138"/>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Complete </a:t>
            </a:r>
            <a:r>
              <a:rPr lang="en" sz="3000"/>
              <a:t>simulation system  </a:t>
            </a:r>
            <a:endParaRPr sz="3000"/>
          </a:p>
        </p:txBody>
      </p:sp>
      <p:sp>
        <p:nvSpPr>
          <p:cNvPr id="1922" name="Google Shape;1922;p13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Requirement analysis : a networking scenario is needed to be given, including network type , network element type, network interface function , network configuration parameter, services characteristics , performance indicators etc. </a:t>
            </a:r>
            <a:endParaRPr sz="1900"/>
          </a:p>
          <a:p>
            <a:pPr indent="-349250" lvl="0" marL="457200" rtl="0" algn="l">
              <a:spcBef>
                <a:spcPts val="0"/>
              </a:spcBef>
              <a:spcAft>
                <a:spcPts val="0"/>
              </a:spcAft>
              <a:buSzPts val="1900"/>
              <a:buChar char="●"/>
            </a:pPr>
            <a:r>
              <a:rPr lang="en" sz="1900"/>
              <a:t>System modelling : it includes abstracting &amp; modeling the network &amp; system components  &amp; then outputting the simulation model . these models describe the input output relations of the network &amp; system components. </a:t>
            </a:r>
            <a:endParaRPr sz="19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139"/>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Complete simulation system  </a:t>
            </a:r>
            <a:endParaRPr sz="3000"/>
          </a:p>
        </p:txBody>
      </p:sp>
      <p:sp>
        <p:nvSpPr>
          <p:cNvPr id="1928" name="Google Shape;1928;p13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Evaluation criteria : through the analysis of original requirements, the input information of simulation evaluation can be obtained, which includes performance indicators, simulation benchmark and evaluation criteria. </a:t>
            </a:r>
            <a:endParaRPr sz="1900"/>
          </a:p>
          <a:p>
            <a:pPr indent="-349250" lvl="0" marL="457200" rtl="0" algn="l">
              <a:spcBef>
                <a:spcPts val="0"/>
              </a:spcBef>
              <a:spcAft>
                <a:spcPts val="0"/>
              </a:spcAft>
              <a:buSzPts val="1900"/>
              <a:buChar char="●"/>
            </a:pPr>
            <a:r>
              <a:rPr lang="en" sz="1900"/>
              <a:t>Simulation realization : it includes three elements: simulation system architecture , simulation methodology , simulation process. </a:t>
            </a:r>
            <a:endParaRPr sz="1900"/>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cxnSp>
        <p:nvCxnSpPr>
          <p:cNvPr id="1933" name="Google Shape;1933;p140"/>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4" name="Google Shape;1934;p140"/>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5" name="Google Shape;1935;p140"/>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6" name="Google Shape;1936;p140"/>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7" name="Google Shape;1937;p140"/>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8" name="Google Shape;1938;p140"/>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9" name="Google Shape;1939;p140"/>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0" name="Google Shape;1940;p140"/>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1" name="Google Shape;1941;p140"/>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2" name="Google Shape;1942;p140"/>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3" name="Google Shape;1943;p140"/>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4" name="Google Shape;1944;p140"/>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5" name="Google Shape;1945;p140"/>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6" name="Google Shape;1946;p140"/>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7" name="Google Shape;1947;p140"/>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8" name="Google Shape;1948;p140"/>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9" name="Google Shape;1949;p140"/>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0" name="Google Shape;1950;p140"/>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1" name="Google Shape;1951;p140"/>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2" name="Google Shape;1952;p140"/>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3" name="Google Shape;1953;p140"/>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4" name="Google Shape;1954;p140"/>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5" name="Google Shape;1955;p140"/>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6" name="Google Shape;1956;p140"/>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7" name="Google Shape;1957;p140"/>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8" name="Google Shape;1958;p140"/>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9" name="Google Shape;1959;p140"/>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0" name="Google Shape;1960;p140"/>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1" name="Google Shape;1961;p140"/>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2" name="Google Shape;1962;p140"/>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3" name="Google Shape;1963;p140"/>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4" name="Google Shape;1964;p140"/>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5" name="Google Shape;1965;p140"/>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6" name="Google Shape;1966;p140"/>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7" name="Google Shape;1967;p140"/>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8" name="Google Shape;1968;p140"/>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9" name="Google Shape;1969;p140"/>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0" name="Google Shape;1970;p140"/>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1" name="Google Shape;1971;p140"/>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2" name="Google Shape;1972;p140"/>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3" name="Google Shape;1973;p140"/>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4" name="Google Shape;1974;p140"/>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5" name="Google Shape;1975;p140"/>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6" name="Google Shape;1976;p140"/>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7" name="Google Shape;1977;p140"/>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8" name="Google Shape;1978;p140"/>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9" name="Google Shape;1979;p140"/>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80" name="Google Shape;1980;p140"/>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981" name="Google Shape;1981;p140"/>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40"/>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5G Software simulation requirements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6" name="Shape 1986"/>
        <p:cNvGrpSpPr/>
        <p:nvPr/>
      </p:nvGrpSpPr>
      <p:grpSpPr>
        <a:xfrm>
          <a:off x="0" y="0"/>
          <a:ext cx="0" cy="0"/>
          <a:chOff x="0" y="0"/>
          <a:chExt cx="0" cy="0"/>
        </a:xfrm>
      </p:grpSpPr>
      <p:sp>
        <p:nvSpPr>
          <p:cNvPr id="1987" name="Google Shape;1987;p141"/>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a:t>
            </a:r>
            <a:r>
              <a:rPr lang="en" sz="3000"/>
              <a:t>imulation Requirements analysis  </a:t>
            </a:r>
            <a:endParaRPr sz="3000"/>
          </a:p>
        </p:txBody>
      </p:sp>
      <p:sp>
        <p:nvSpPr>
          <p:cNvPr id="1988" name="Google Shape;1988;p14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Comprehensiveness is the functional requirement of the software simulation system , which mainly refers to the comprehensive support for 5G performance indicators and candidate technologies . </a:t>
            </a:r>
            <a:endParaRPr sz="1900"/>
          </a:p>
          <a:p>
            <a:pPr indent="-349250" lvl="0" marL="457200" rtl="0" algn="l">
              <a:spcBef>
                <a:spcPts val="0"/>
              </a:spcBef>
              <a:spcAft>
                <a:spcPts val="0"/>
              </a:spcAft>
              <a:buSzPts val="1900"/>
              <a:buChar char="●"/>
            </a:pPr>
            <a:r>
              <a:rPr lang="en" sz="1900"/>
              <a:t>5G performance indicators include KPI’s such as peak data rate , guaranteed min. user data rate, connection density, service traffic volume density, wireless delay, end - to - end delay.</a:t>
            </a:r>
            <a:endParaRPr sz="1900"/>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2" name="Shape 1992"/>
        <p:cNvGrpSpPr/>
        <p:nvPr/>
      </p:nvGrpSpPr>
      <p:grpSpPr>
        <a:xfrm>
          <a:off x="0" y="0"/>
          <a:ext cx="0" cy="0"/>
          <a:chOff x="0" y="0"/>
          <a:chExt cx="0" cy="0"/>
        </a:xfrm>
      </p:grpSpPr>
      <p:sp>
        <p:nvSpPr>
          <p:cNvPr id="1993" name="Google Shape;1993;p142"/>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Requirements analysis  </a:t>
            </a:r>
            <a:endParaRPr sz="3000"/>
          </a:p>
        </p:txBody>
      </p:sp>
      <p:sp>
        <p:nvSpPr>
          <p:cNvPr id="1994" name="Google Shape;1994;p14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Software simulation system must provide corresponding modeling , statistic and evaluation of these new performance indicators. </a:t>
            </a:r>
            <a:endParaRPr sz="1900"/>
          </a:p>
          <a:p>
            <a:pPr indent="-349250" lvl="0" marL="457200" rtl="0" algn="l">
              <a:spcBef>
                <a:spcPts val="0"/>
              </a:spcBef>
              <a:spcAft>
                <a:spcPts val="0"/>
              </a:spcAft>
              <a:buSzPts val="1900"/>
              <a:buChar char="●"/>
            </a:pPr>
            <a:r>
              <a:rPr lang="en" sz="1900"/>
              <a:t>5G candidate technologies can be classified into two types :</a:t>
            </a:r>
            <a:endParaRPr sz="1900"/>
          </a:p>
          <a:p>
            <a:pPr indent="0" lvl="0" marL="457200" rtl="0" algn="l">
              <a:spcBef>
                <a:spcPts val="0"/>
              </a:spcBef>
              <a:spcAft>
                <a:spcPts val="0"/>
              </a:spcAft>
              <a:buNone/>
            </a:pPr>
            <a:r>
              <a:rPr lang="en" sz="1900"/>
              <a:t>namely air interface technology and network technology. </a:t>
            </a:r>
            <a:endParaRPr sz="1900"/>
          </a:p>
          <a:p>
            <a:pPr indent="0" lvl="0" marL="457200" rtl="0" algn="l">
              <a:spcBef>
                <a:spcPts val="0"/>
              </a:spcBef>
              <a:spcAft>
                <a:spcPts val="0"/>
              </a:spcAft>
              <a:buNone/>
            </a:pPr>
            <a:r>
              <a:t/>
            </a:r>
            <a:endParaRPr sz="1900"/>
          </a:p>
          <a:p>
            <a:pPr indent="0" lvl="0" marL="457200" rtl="0" algn="l">
              <a:spcBef>
                <a:spcPts val="0"/>
              </a:spcBef>
              <a:spcAft>
                <a:spcPts val="0"/>
              </a:spcAft>
              <a:buNone/>
            </a:pPr>
            <a:r>
              <a:t/>
            </a:r>
            <a:endParaRPr sz="19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8" name="Shape 1998"/>
        <p:cNvGrpSpPr/>
        <p:nvPr/>
      </p:nvGrpSpPr>
      <p:grpSpPr>
        <a:xfrm>
          <a:off x="0" y="0"/>
          <a:ext cx="0" cy="0"/>
          <a:chOff x="0" y="0"/>
          <a:chExt cx="0" cy="0"/>
        </a:xfrm>
      </p:grpSpPr>
      <p:sp>
        <p:nvSpPr>
          <p:cNvPr id="1999" name="Google Shape;1999;p143"/>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Requirements analysis  </a:t>
            </a:r>
            <a:endParaRPr sz="3000"/>
          </a:p>
        </p:txBody>
      </p:sp>
      <p:sp>
        <p:nvSpPr>
          <p:cNvPr id="2000" name="Google Shape;2000;p14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New technologies in architecture level, such as SDN &amp; SON, have the greatest impact on the design of software simulation system because it needs to model the new network architecture, design new network element types, interfaces between new n/w elements &amp; new protocol stacks.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a:t>
            </a:r>
            <a:r>
              <a:rPr lang="en" sz="3000"/>
              <a:t> :  </a:t>
            </a:r>
            <a:endParaRPr sz="3000"/>
          </a:p>
        </p:txBody>
      </p:sp>
      <p:sp>
        <p:nvSpPr>
          <p:cNvPr id="393" name="Google Shape;393;p3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Unique transmission characteristics of radio waves in higher frequency &amp; bandwidth.</a:t>
            </a:r>
            <a:endParaRPr sz="1900"/>
          </a:p>
          <a:p>
            <a:pPr indent="-349250" lvl="0" marL="457200" rtl="0" algn="l">
              <a:spcBef>
                <a:spcPts val="0"/>
              </a:spcBef>
              <a:spcAft>
                <a:spcPts val="0"/>
              </a:spcAft>
              <a:buSzPts val="1900"/>
              <a:buChar char="●"/>
            </a:pPr>
            <a:r>
              <a:rPr lang="en" sz="1900"/>
              <a:t>Plane wave propagation model assumption is no longer applicable and scattered clusters non stationary feature is reflected not only in the time axis , but it is also changing along the array. </a:t>
            </a:r>
            <a:endParaRPr sz="1900"/>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4" name="Shape 2004"/>
        <p:cNvGrpSpPr/>
        <p:nvPr/>
      </p:nvGrpSpPr>
      <p:grpSpPr>
        <a:xfrm>
          <a:off x="0" y="0"/>
          <a:ext cx="0" cy="0"/>
          <a:chOff x="0" y="0"/>
          <a:chExt cx="0" cy="0"/>
        </a:xfrm>
      </p:grpSpPr>
      <p:sp>
        <p:nvSpPr>
          <p:cNvPr id="2005" name="Google Shape;2005;p144"/>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Requirements analysis  </a:t>
            </a:r>
            <a:endParaRPr sz="3000"/>
          </a:p>
        </p:txBody>
      </p:sp>
      <p:sp>
        <p:nvSpPr>
          <p:cNvPr id="2006" name="Google Shape;2006;p14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New technologies in architecture level, such as SDN &amp; SON, have the greatest impact on the design of software simulation system because it needs to model the new network architecture, design new network element types, interfaces between new n/w elements &amp; new protocol stacks. </a:t>
            </a:r>
            <a:endParaRPr sz="1900"/>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0" name="Shape 2010"/>
        <p:cNvGrpSpPr/>
        <p:nvPr/>
      </p:nvGrpSpPr>
      <p:grpSpPr>
        <a:xfrm>
          <a:off x="0" y="0"/>
          <a:ext cx="0" cy="0"/>
          <a:chOff x="0" y="0"/>
          <a:chExt cx="0" cy="0"/>
        </a:xfrm>
      </p:grpSpPr>
      <p:sp>
        <p:nvSpPr>
          <p:cNvPr id="2011" name="Google Shape;2011;p145"/>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Requirements analysis  </a:t>
            </a:r>
            <a:endParaRPr sz="3000"/>
          </a:p>
        </p:txBody>
      </p:sp>
      <p:sp>
        <p:nvSpPr>
          <p:cNvPr id="2012" name="Google Shape;2012;p14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Rapidly is the time efficiency requirements for software simulation system. </a:t>
            </a:r>
            <a:endParaRPr sz="1900"/>
          </a:p>
          <a:p>
            <a:pPr indent="-349250" lvl="0" marL="457200" rtl="0" algn="l">
              <a:spcBef>
                <a:spcPts val="0"/>
              </a:spcBef>
              <a:spcAft>
                <a:spcPts val="0"/>
              </a:spcAft>
              <a:buSzPts val="1900"/>
              <a:buChar char="●"/>
            </a:pPr>
            <a:r>
              <a:rPr lang="en" sz="1900"/>
              <a:t>Accuracy is performance requirement for software simulation systems. Common ways to improve the simulation efficiency from the perspective of hardware configuration : high configuration desktop , multi core servers , high performance super computers. </a:t>
            </a:r>
            <a:endParaRPr sz="1900"/>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cxnSp>
        <p:nvCxnSpPr>
          <p:cNvPr id="2017" name="Google Shape;2017;p14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18" name="Google Shape;2018;p14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19" name="Google Shape;2019;p14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0" name="Google Shape;2020;p14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1" name="Google Shape;2021;p14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2" name="Google Shape;2022;p14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3" name="Google Shape;2023;p14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4" name="Google Shape;2024;p14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5" name="Google Shape;2025;p14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6" name="Google Shape;2026;p14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7" name="Google Shape;2027;p14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8" name="Google Shape;2028;p14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9" name="Google Shape;2029;p14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0" name="Google Shape;2030;p14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1" name="Google Shape;2031;p14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2" name="Google Shape;2032;p14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3" name="Google Shape;2033;p14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4" name="Google Shape;2034;p14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5" name="Google Shape;2035;p14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6" name="Google Shape;2036;p14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7" name="Google Shape;2037;p14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8" name="Google Shape;2038;p14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9" name="Google Shape;2039;p14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0" name="Google Shape;2040;p14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1" name="Google Shape;2041;p14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2" name="Google Shape;2042;p14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3" name="Google Shape;2043;p14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4" name="Google Shape;2044;p14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5" name="Google Shape;2045;p14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6" name="Google Shape;2046;p14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7" name="Google Shape;2047;p14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8" name="Google Shape;2048;p14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9" name="Google Shape;2049;p14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0" name="Google Shape;2050;p14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1" name="Google Shape;2051;p14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2" name="Google Shape;2052;p14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3" name="Google Shape;2053;p14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4" name="Google Shape;2054;p14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5" name="Google Shape;2055;p14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6" name="Google Shape;2056;p14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7" name="Google Shape;2057;p14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8" name="Google Shape;2058;p14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9" name="Google Shape;2059;p14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0" name="Google Shape;2060;p14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1" name="Google Shape;2061;p14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2" name="Google Shape;2062;p14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3" name="Google Shape;2063;p14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4" name="Google Shape;2064;p14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065" name="Google Shape;2065;p14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46"/>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Technological impact analysis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0" name="Shape 2070"/>
        <p:cNvGrpSpPr/>
        <p:nvPr/>
      </p:nvGrpSpPr>
      <p:grpSpPr>
        <a:xfrm>
          <a:off x="0" y="0"/>
          <a:ext cx="0" cy="0"/>
          <a:chOff x="0" y="0"/>
          <a:chExt cx="0" cy="0"/>
        </a:xfrm>
      </p:grpSpPr>
      <p:sp>
        <p:nvSpPr>
          <p:cNvPr id="2071" name="Google Shape;2071;p147"/>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Requirements analysis  </a:t>
            </a:r>
            <a:endParaRPr sz="3000"/>
          </a:p>
        </p:txBody>
      </p:sp>
      <p:sp>
        <p:nvSpPr>
          <p:cNvPr id="2072" name="Google Shape;2072;p14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main factors influencing the system simulation software design and implementation can be divided into three categories: </a:t>
            </a:r>
            <a:endParaRPr sz="1900"/>
          </a:p>
          <a:p>
            <a:pPr indent="-349250" lvl="0" marL="457200" rtl="0" algn="l">
              <a:spcBef>
                <a:spcPts val="0"/>
              </a:spcBef>
              <a:spcAft>
                <a:spcPts val="0"/>
              </a:spcAft>
              <a:buSzPts val="1900"/>
              <a:buChar char="●"/>
            </a:pPr>
            <a:r>
              <a:rPr lang="en" sz="1900"/>
              <a:t>Architecture</a:t>
            </a:r>
            <a:endParaRPr sz="1900"/>
          </a:p>
          <a:p>
            <a:pPr indent="-349250" lvl="0" marL="457200" rtl="0" algn="l">
              <a:spcBef>
                <a:spcPts val="0"/>
              </a:spcBef>
              <a:spcAft>
                <a:spcPts val="0"/>
              </a:spcAft>
              <a:buSzPts val="1900"/>
              <a:buChar char="●"/>
            </a:pPr>
            <a:r>
              <a:rPr lang="en" sz="1900"/>
              <a:t>Function</a:t>
            </a:r>
            <a:endParaRPr sz="1900"/>
          </a:p>
          <a:p>
            <a:pPr indent="-349250" lvl="0" marL="457200" rtl="0" algn="l">
              <a:spcBef>
                <a:spcPts val="0"/>
              </a:spcBef>
              <a:spcAft>
                <a:spcPts val="0"/>
              </a:spcAft>
              <a:buSzPts val="1900"/>
              <a:buChar char="●"/>
            </a:pPr>
            <a:r>
              <a:rPr lang="en" sz="1900"/>
              <a:t>Performance </a:t>
            </a:r>
            <a:endParaRPr sz="1900"/>
          </a:p>
          <a:p>
            <a:pPr indent="0" lvl="0" marL="0" rtl="0" algn="l">
              <a:spcBef>
                <a:spcPts val="0"/>
              </a:spcBef>
              <a:spcAft>
                <a:spcPts val="0"/>
              </a:spcAft>
              <a:buNone/>
            </a:pPr>
            <a:r>
              <a:rPr lang="en" sz="1900"/>
              <a:t>Performance shows the computational performance that can be reached by system simulation software and its platform. </a:t>
            </a:r>
            <a:endParaRPr sz="1900"/>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cxnSp>
        <p:nvCxnSpPr>
          <p:cNvPr id="2077" name="Google Shape;2077;p148"/>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78" name="Google Shape;2078;p148"/>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79" name="Google Shape;2079;p148"/>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0" name="Google Shape;2080;p148"/>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1" name="Google Shape;2081;p148"/>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2" name="Google Shape;2082;p148"/>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3" name="Google Shape;2083;p148"/>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4" name="Google Shape;2084;p148"/>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5" name="Google Shape;2085;p148"/>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6" name="Google Shape;2086;p148"/>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7" name="Google Shape;2087;p148"/>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8" name="Google Shape;2088;p148"/>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9" name="Google Shape;2089;p148"/>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0" name="Google Shape;2090;p148"/>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1" name="Google Shape;2091;p148"/>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2" name="Google Shape;2092;p148"/>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3" name="Google Shape;2093;p148"/>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4" name="Google Shape;2094;p148"/>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5" name="Google Shape;2095;p148"/>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6" name="Google Shape;2096;p148"/>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7" name="Google Shape;2097;p148"/>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8" name="Google Shape;2098;p148"/>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9" name="Google Shape;2099;p148"/>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0" name="Google Shape;2100;p148"/>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1" name="Google Shape;2101;p148"/>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2" name="Google Shape;2102;p148"/>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3" name="Google Shape;2103;p148"/>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4" name="Google Shape;2104;p148"/>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5" name="Google Shape;2105;p148"/>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6" name="Google Shape;2106;p148"/>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7" name="Google Shape;2107;p148"/>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8" name="Google Shape;2108;p148"/>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9" name="Google Shape;2109;p148"/>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0" name="Google Shape;2110;p148"/>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1" name="Google Shape;2111;p148"/>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2" name="Google Shape;2112;p148"/>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3" name="Google Shape;2113;p148"/>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4" name="Google Shape;2114;p148"/>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5" name="Google Shape;2115;p148"/>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6" name="Google Shape;2116;p148"/>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7" name="Google Shape;2117;p148"/>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8" name="Google Shape;2118;p148"/>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9" name="Google Shape;2119;p148"/>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0" name="Google Shape;2120;p148"/>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1" name="Google Shape;2121;p148"/>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2" name="Google Shape;2122;p148"/>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3" name="Google Shape;2123;p148"/>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4" name="Google Shape;2124;p148"/>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125" name="Google Shape;2125;p148"/>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48"/>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5G software link level 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149"/>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Link technology overview</a:t>
            </a:r>
            <a:endParaRPr sz="3000"/>
          </a:p>
        </p:txBody>
      </p:sp>
      <p:sp>
        <p:nvSpPr>
          <p:cNvPr id="2132" name="Google Shape;2132;p14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transmission technologies will explore a series of new types of multiple access &amp; transmission mechanisms, to greatly improve the spectrum efficiency &amp; energy efficiency of wireless systems. </a:t>
            </a:r>
            <a:endParaRPr sz="1900"/>
          </a:p>
          <a:p>
            <a:pPr indent="-349250" lvl="0" marL="457200" rtl="0" algn="l">
              <a:spcBef>
                <a:spcPts val="0"/>
              </a:spcBef>
              <a:spcAft>
                <a:spcPts val="0"/>
              </a:spcAft>
              <a:buSzPts val="1900"/>
              <a:buChar char="●"/>
            </a:pPr>
            <a:r>
              <a:rPr lang="en" sz="1900"/>
              <a:t>Massive MIMO has become one of the important 5G key transmission technologies. </a:t>
            </a:r>
            <a:endParaRPr sz="19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6" name="Shape 2136"/>
        <p:cNvGrpSpPr/>
        <p:nvPr/>
      </p:nvGrpSpPr>
      <p:grpSpPr>
        <a:xfrm>
          <a:off x="0" y="0"/>
          <a:ext cx="0" cy="0"/>
          <a:chOff x="0" y="0"/>
          <a:chExt cx="0" cy="0"/>
        </a:xfrm>
      </p:grpSpPr>
      <p:sp>
        <p:nvSpPr>
          <p:cNvPr id="2137" name="Google Shape;2137;p150"/>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Link technology overview</a:t>
            </a:r>
            <a:endParaRPr sz="3000"/>
          </a:p>
        </p:txBody>
      </p:sp>
      <p:sp>
        <p:nvSpPr>
          <p:cNvPr id="2138" name="Google Shape;2138;p15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Massive MIMO can bring the huge array gain and the interference suppression gain through large-scale  antenna arrays, thus greatly improving the system spectrum efficiency and the edge user spectrum efficiency. </a:t>
            </a:r>
            <a:endParaRPr sz="1900"/>
          </a:p>
          <a:p>
            <a:pPr indent="-349250" lvl="0" marL="457200" rtl="0" algn="l">
              <a:spcBef>
                <a:spcPts val="0"/>
              </a:spcBef>
              <a:spcAft>
                <a:spcPts val="0"/>
              </a:spcAft>
              <a:buSzPts val="1900"/>
              <a:buChar char="●"/>
            </a:pPr>
            <a:r>
              <a:rPr lang="en" sz="1900"/>
              <a:t>In 5G network deployment , will have distinctive heterogeneous characteristics </a:t>
            </a:r>
            <a:endParaRPr sz="1900"/>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cxnSp>
        <p:nvCxnSpPr>
          <p:cNvPr id="2143" name="Google Shape;2143;p151"/>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4" name="Google Shape;2144;p151"/>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5" name="Google Shape;2145;p151"/>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6" name="Google Shape;2146;p151"/>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7" name="Google Shape;2147;p151"/>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8" name="Google Shape;2148;p151"/>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9" name="Google Shape;2149;p151"/>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0" name="Google Shape;2150;p151"/>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1" name="Google Shape;2151;p151"/>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2" name="Google Shape;2152;p151"/>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3" name="Google Shape;2153;p151"/>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4" name="Google Shape;2154;p151"/>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5" name="Google Shape;2155;p151"/>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6" name="Google Shape;2156;p151"/>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7" name="Google Shape;2157;p151"/>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8" name="Google Shape;2158;p151"/>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9" name="Google Shape;2159;p151"/>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0" name="Google Shape;2160;p151"/>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1" name="Google Shape;2161;p151"/>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2" name="Google Shape;2162;p151"/>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3" name="Google Shape;2163;p151"/>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4" name="Google Shape;2164;p151"/>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5" name="Google Shape;2165;p151"/>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6" name="Google Shape;2166;p151"/>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7" name="Google Shape;2167;p151"/>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8" name="Google Shape;2168;p151"/>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9" name="Google Shape;2169;p151"/>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0" name="Google Shape;2170;p151"/>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1" name="Google Shape;2171;p151"/>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2" name="Google Shape;2172;p151"/>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3" name="Google Shape;2173;p151"/>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4" name="Google Shape;2174;p151"/>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5" name="Google Shape;2175;p151"/>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6" name="Google Shape;2176;p151"/>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7" name="Google Shape;2177;p151"/>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8" name="Google Shape;2178;p151"/>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9" name="Google Shape;2179;p151"/>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0" name="Google Shape;2180;p151"/>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1" name="Google Shape;2181;p151"/>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2" name="Google Shape;2182;p151"/>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3" name="Google Shape;2183;p151"/>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4" name="Google Shape;2184;p151"/>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5" name="Google Shape;2185;p151"/>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6" name="Google Shape;2186;p151"/>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7" name="Google Shape;2187;p151"/>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8" name="Google Shape;2188;p151"/>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9" name="Google Shape;2189;p151"/>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90" name="Google Shape;2190;p151"/>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191" name="Google Shape;2191;p151"/>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51"/>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Link </a:t>
            </a:r>
            <a:r>
              <a:rPr b="1" lang="en" sz="4400">
                <a:solidFill>
                  <a:schemeClr val="lt1"/>
                </a:solidFill>
              </a:rPr>
              <a:t>simulation realization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6" name="Shape 2196"/>
        <p:cNvGrpSpPr/>
        <p:nvPr/>
      </p:nvGrpSpPr>
      <p:grpSpPr>
        <a:xfrm>
          <a:off x="0" y="0"/>
          <a:ext cx="0" cy="0"/>
          <a:chOff x="0" y="0"/>
          <a:chExt cx="0" cy="0"/>
        </a:xfrm>
      </p:grpSpPr>
      <p:sp>
        <p:nvSpPr>
          <p:cNvPr id="2197" name="Google Shape;2197;p152"/>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key factors</a:t>
            </a:r>
            <a:endParaRPr sz="3000"/>
          </a:p>
        </p:txBody>
      </p:sp>
      <p:sp>
        <p:nvSpPr>
          <p:cNvPr id="2198" name="Google Shape;2198;p15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link level simulation is mostly used to evaluate the physical layer transmission performance of the wireless communication systems. </a:t>
            </a:r>
            <a:endParaRPr sz="1900"/>
          </a:p>
          <a:p>
            <a:pPr indent="-349250" lvl="0" marL="457200" rtl="0" algn="l">
              <a:spcBef>
                <a:spcPts val="0"/>
              </a:spcBef>
              <a:spcAft>
                <a:spcPts val="0"/>
              </a:spcAft>
              <a:buSzPts val="1900"/>
              <a:buChar char="●"/>
            </a:pPr>
            <a:r>
              <a:rPr lang="en" sz="1900"/>
              <a:t>Through modular simulation design , the link level simulation can realize the performance comparison of different transmission schemes with a variety of transmitter structures and receiver algorithms. </a:t>
            </a:r>
            <a:endParaRPr sz="1900"/>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2" name="Shape 2202"/>
        <p:cNvGrpSpPr/>
        <p:nvPr/>
      </p:nvGrpSpPr>
      <p:grpSpPr>
        <a:xfrm>
          <a:off x="0" y="0"/>
          <a:ext cx="0" cy="0"/>
          <a:chOff x="0" y="0"/>
          <a:chExt cx="0" cy="0"/>
        </a:xfrm>
      </p:grpSpPr>
      <p:sp>
        <p:nvSpPr>
          <p:cNvPr id="2203" name="Google Shape;2203;p153"/>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key factors</a:t>
            </a:r>
            <a:endParaRPr sz="3000"/>
          </a:p>
        </p:txBody>
      </p:sp>
      <p:sp>
        <p:nvSpPr>
          <p:cNvPr id="2204" name="Google Shape;2204;p15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transmission will pose higher requirements for the computing abilities and the simulation speed of the link level simulation. </a:t>
            </a:r>
            <a:endParaRPr sz="1900"/>
          </a:p>
          <a:p>
            <a:pPr indent="-349250" lvl="0" marL="457200" rtl="0" algn="l">
              <a:spcBef>
                <a:spcPts val="0"/>
              </a:spcBef>
              <a:spcAft>
                <a:spcPts val="0"/>
              </a:spcAft>
              <a:buSzPts val="1900"/>
              <a:buChar char="●"/>
            </a:pPr>
            <a:r>
              <a:rPr lang="en" sz="1900"/>
              <a:t>The factors that need most consideration in the link level simulation of the main candidate technologies include the following aspects :</a:t>
            </a:r>
            <a:endParaRPr sz="19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a:t>
            </a:r>
            <a:r>
              <a:rPr lang="en" sz="3000"/>
              <a:t> :  </a:t>
            </a:r>
            <a:endParaRPr sz="3000"/>
          </a:p>
        </p:txBody>
      </p:sp>
      <p:sp>
        <p:nvSpPr>
          <p:cNvPr id="399" name="Google Shape;399;p3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Software simulation assumes that the hardware design can perfectly realize the software algorithms and thus we cannot introduce the impact of hardware conditions on the communication systems. </a:t>
            </a:r>
            <a:endParaRPr sz="1900"/>
          </a:p>
          <a:p>
            <a:pPr indent="-349250" lvl="0" marL="457200" rtl="0" algn="l">
              <a:spcBef>
                <a:spcPts val="0"/>
              </a:spcBef>
              <a:spcAft>
                <a:spcPts val="0"/>
              </a:spcAft>
              <a:buSzPts val="1900"/>
              <a:buChar char="●"/>
            </a:pPr>
            <a:r>
              <a:rPr lang="en" sz="1900"/>
              <a:t>In reality, algorithm design is often restricted by the hardware conditions , and the software algorithms are often greatly reduced , when realized in hardware. </a:t>
            </a:r>
            <a:endParaRPr sz="1900"/>
          </a:p>
          <a:p>
            <a:pPr indent="0" lvl="0" marL="457200" rtl="0" algn="l">
              <a:spcBef>
                <a:spcPts val="0"/>
              </a:spcBef>
              <a:spcAft>
                <a:spcPts val="0"/>
              </a:spcAft>
              <a:buNone/>
            </a:pPr>
            <a:r>
              <a:t/>
            </a:r>
            <a:endParaRPr sz="190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8" name="Shape 2208"/>
        <p:cNvGrpSpPr/>
        <p:nvPr/>
      </p:nvGrpSpPr>
      <p:grpSpPr>
        <a:xfrm>
          <a:off x="0" y="0"/>
          <a:ext cx="0" cy="0"/>
          <a:chOff x="0" y="0"/>
          <a:chExt cx="0" cy="0"/>
        </a:xfrm>
      </p:grpSpPr>
      <p:sp>
        <p:nvSpPr>
          <p:cNvPr id="2209" name="Google Shape;2209;p154"/>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of Massive MIMO channel </a:t>
            </a:r>
            <a:endParaRPr sz="3000"/>
          </a:p>
        </p:txBody>
      </p:sp>
      <p:sp>
        <p:nvSpPr>
          <p:cNvPr id="2210" name="Google Shape;2210;p15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terms of 5G link level simulation, it is necessary to carefully consider various characteristics of massive MIMO channel such as spatial correlation , the coupling, the near field effect etc. </a:t>
            </a:r>
            <a:endParaRPr sz="1900"/>
          </a:p>
          <a:p>
            <a:pPr indent="-349250" lvl="0" marL="457200" rtl="0" algn="l">
              <a:spcBef>
                <a:spcPts val="0"/>
              </a:spcBef>
              <a:spcAft>
                <a:spcPts val="0"/>
              </a:spcAft>
              <a:buSzPts val="1900"/>
              <a:buChar char="●"/>
            </a:pPr>
            <a:r>
              <a:rPr lang="en" sz="1900"/>
              <a:t>The empirical channel model can also be constructed through analysis, comparison and fitting of the measured channel data in combination with theoretical analysis.</a:t>
            </a:r>
            <a:endParaRPr sz="1900"/>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4" name="Shape 2214"/>
        <p:cNvGrpSpPr/>
        <p:nvPr/>
      </p:nvGrpSpPr>
      <p:grpSpPr>
        <a:xfrm>
          <a:off x="0" y="0"/>
          <a:ext cx="0" cy="0"/>
          <a:chOff x="0" y="0"/>
          <a:chExt cx="0" cy="0"/>
        </a:xfrm>
      </p:grpSpPr>
      <p:sp>
        <p:nvSpPr>
          <p:cNvPr id="2215" name="Google Shape;2215;p155"/>
          <p:cNvSpPr txBox="1"/>
          <p:nvPr>
            <p:ph type="ctrTitle"/>
          </p:nvPr>
        </p:nvSpPr>
        <p:spPr>
          <a:xfrm>
            <a:off x="671250" y="399900"/>
            <a:ext cx="83823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for the neighboring interference </a:t>
            </a:r>
            <a:endParaRPr sz="3000"/>
          </a:p>
        </p:txBody>
      </p:sp>
      <p:sp>
        <p:nvSpPr>
          <p:cNvPr id="2216" name="Google Shape;2216;p15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5G scenarios with ultra dense nodes, the co-channel interference will limit the network capacity. </a:t>
            </a:r>
            <a:endParaRPr sz="1900"/>
          </a:p>
          <a:p>
            <a:pPr indent="-349250" lvl="0" marL="457200" rtl="0" algn="l">
              <a:spcBef>
                <a:spcPts val="0"/>
              </a:spcBef>
              <a:spcAft>
                <a:spcPts val="0"/>
              </a:spcAft>
              <a:buSzPts val="1900"/>
              <a:buChar char="●"/>
            </a:pPr>
            <a:r>
              <a:rPr lang="en" sz="1900"/>
              <a:t>The interference signals can also be theoretically modelled through theoretical derivation in order to simplify the simulation complexity. </a:t>
            </a:r>
            <a:endParaRPr sz="1900"/>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sp>
        <p:nvSpPr>
          <p:cNvPr id="2221" name="Google Shape;2221;p156"/>
          <p:cNvSpPr txBox="1"/>
          <p:nvPr>
            <p:ph type="ctrTitle"/>
          </p:nvPr>
        </p:nvSpPr>
        <p:spPr>
          <a:xfrm>
            <a:off x="671250" y="399900"/>
            <a:ext cx="83823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for the novel multiple access technology  </a:t>
            </a:r>
            <a:endParaRPr sz="3000"/>
          </a:p>
        </p:txBody>
      </p:sp>
      <p:sp>
        <p:nvSpPr>
          <p:cNvPr id="2222" name="Google Shape;2222;p15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needs a comprehensive evaluation on the impact on the spectral efficiency and the impact on the robustness of the non-ideal factors such as frequency offset and channel estimation errors. </a:t>
            </a:r>
            <a:endParaRPr sz="1900"/>
          </a:p>
          <a:p>
            <a:pPr indent="0" lvl="0" marL="457200" rtl="0" algn="l">
              <a:spcBef>
                <a:spcPts val="0"/>
              </a:spcBef>
              <a:spcAft>
                <a:spcPts val="0"/>
              </a:spcAft>
              <a:buNone/>
            </a:pPr>
            <a:r>
              <a:t/>
            </a:r>
            <a:endParaRPr sz="1900"/>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6" name="Shape 2226"/>
        <p:cNvGrpSpPr/>
        <p:nvPr/>
      </p:nvGrpSpPr>
      <p:grpSpPr>
        <a:xfrm>
          <a:off x="0" y="0"/>
          <a:ext cx="0" cy="0"/>
          <a:chOff x="0" y="0"/>
          <a:chExt cx="0" cy="0"/>
        </a:xfrm>
      </p:grpSpPr>
      <p:sp>
        <p:nvSpPr>
          <p:cNvPr id="2227" name="Google Shape;2227;p157"/>
          <p:cNvSpPr txBox="1"/>
          <p:nvPr>
            <p:ph type="ctrTitle"/>
          </p:nvPr>
        </p:nvSpPr>
        <p:spPr>
          <a:xfrm>
            <a:off x="671250" y="399900"/>
            <a:ext cx="83823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Simulations with high-performance multi-core parallelization </a:t>
            </a:r>
            <a:endParaRPr sz="3000"/>
          </a:p>
        </p:txBody>
      </p:sp>
      <p:sp>
        <p:nvSpPr>
          <p:cNvPr id="2228" name="Google Shape;2228;p15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system will be configured with massive number of antennas.</a:t>
            </a:r>
            <a:endParaRPr sz="1900"/>
          </a:p>
          <a:p>
            <a:pPr indent="-349250" lvl="0" marL="457200" rtl="0" algn="l">
              <a:spcBef>
                <a:spcPts val="0"/>
              </a:spcBef>
              <a:spcAft>
                <a:spcPts val="0"/>
              </a:spcAft>
              <a:buSzPts val="1900"/>
              <a:buChar char="●"/>
            </a:pPr>
            <a:r>
              <a:rPr lang="en" sz="1900"/>
              <a:t>The multi-thread parallel simulation, the high performance multi-core server , the software and hardware co-simulation and other advanced simulation methods will be conducive to the fast and accurate link level simulation evaluation. </a:t>
            </a:r>
            <a:endParaRPr sz="19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2" name="Shape 2232"/>
        <p:cNvGrpSpPr/>
        <p:nvPr/>
      </p:nvGrpSpPr>
      <p:grpSpPr>
        <a:xfrm>
          <a:off x="0" y="0"/>
          <a:ext cx="0" cy="0"/>
          <a:chOff x="0" y="0"/>
          <a:chExt cx="0" cy="0"/>
        </a:xfrm>
      </p:grpSpPr>
      <p:cxnSp>
        <p:nvCxnSpPr>
          <p:cNvPr id="2233" name="Google Shape;2233;p158"/>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4" name="Google Shape;2234;p158"/>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5" name="Google Shape;2235;p158"/>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6" name="Google Shape;2236;p158"/>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7" name="Google Shape;2237;p158"/>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8" name="Google Shape;2238;p158"/>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9" name="Google Shape;2239;p158"/>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0" name="Google Shape;2240;p158"/>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1" name="Google Shape;2241;p158"/>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2" name="Google Shape;2242;p158"/>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3" name="Google Shape;2243;p158"/>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4" name="Google Shape;2244;p158"/>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5" name="Google Shape;2245;p158"/>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6" name="Google Shape;2246;p158"/>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7" name="Google Shape;2247;p158"/>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8" name="Google Shape;2248;p158"/>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9" name="Google Shape;2249;p158"/>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0" name="Google Shape;2250;p158"/>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1" name="Google Shape;2251;p158"/>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2" name="Google Shape;2252;p158"/>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3" name="Google Shape;2253;p158"/>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4" name="Google Shape;2254;p158"/>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5" name="Google Shape;2255;p158"/>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6" name="Google Shape;2256;p158"/>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7" name="Google Shape;2257;p158"/>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8" name="Google Shape;2258;p158"/>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9" name="Google Shape;2259;p158"/>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0" name="Google Shape;2260;p158"/>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1" name="Google Shape;2261;p158"/>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2" name="Google Shape;2262;p158"/>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3" name="Google Shape;2263;p158"/>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4" name="Google Shape;2264;p158"/>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5" name="Google Shape;2265;p158"/>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6" name="Google Shape;2266;p158"/>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7" name="Google Shape;2267;p158"/>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8" name="Google Shape;2268;p158"/>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9" name="Google Shape;2269;p158"/>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0" name="Google Shape;2270;p158"/>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1" name="Google Shape;2271;p158"/>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2" name="Google Shape;2272;p158"/>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3" name="Google Shape;2273;p158"/>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4" name="Google Shape;2274;p158"/>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5" name="Google Shape;2275;p158"/>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6" name="Google Shape;2276;p158"/>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7" name="Google Shape;2277;p158"/>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8" name="Google Shape;2278;p158"/>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9" name="Google Shape;2279;p158"/>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80" name="Google Shape;2280;p158"/>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281" name="Google Shape;2281;p158"/>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158"/>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Simulation process overview</a:t>
            </a:r>
            <a:endParaRPr b="1" sz="4000">
              <a:solidFill>
                <a:schemeClr val="lt1"/>
              </a:solidFill>
              <a:latin typeface="Montserrat"/>
              <a:ea typeface="Montserrat"/>
              <a:cs typeface="Montserrat"/>
              <a:sym typeface="Montserrat"/>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6" name="Shape 2286"/>
        <p:cNvGrpSpPr/>
        <p:nvPr/>
      </p:nvGrpSpPr>
      <p:grpSpPr>
        <a:xfrm>
          <a:off x="0" y="0"/>
          <a:ext cx="0" cy="0"/>
          <a:chOff x="0" y="0"/>
          <a:chExt cx="0" cy="0"/>
        </a:xfrm>
      </p:grpSpPr>
      <p:sp>
        <p:nvSpPr>
          <p:cNvPr id="2287" name="Google Shape;2287;p159"/>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process overview </a:t>
            </a:r>
            <a:endParaRPr sz="3000"/>
          </a:p>
        </p:txBody>
      </p:sp>
      <p:sp>
        <p:nvSpPr>
          <p:cNvPr id="2288" name="Google Shape;2288;p15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signal processing modules at the transmitter mainly include channel coding , constellation mapping , multiple antenna precoding , multiple access , reference signal generation , framing etc. </a:t>
            </a:r>
            <a:endParaRPr sz="1900"/>
          </a:p>
          <a:p>
            <a:pPr indent="-349250" lvl="0" marL="457200" rtl="0" algn="l">
              <a:spcBef>
                <a:spcPts val="0"/>
              </a:spcBef>
              <a:spcAft>
                <a:spcPts val="0"/>
              </a:spcAft>
              <a:buSzPts val="1900"/>
              <a:buChar char="●"/>
            </a:pPr>
            <a:r>
              <a:rPr lang="en" sz="1900"/>
              <a:t>The signal processing modules at the receiver mainly include cell search and synchronization , de-framing , channel estimation , multiple antenna detection , demodulation , channel decoding etc. </a:t>
            </a:r>
            <a:endParaRPr sz="1900"/>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2" name="Shape 2292"/>
        <p:cNvGrpSpPr/>
        <p:nvPr/>
      </p:nvGrpSpPr>
      <p:grpSpPr>
        <a:xfrm>
          <a:off x="0" y="0"/>
          <a:ext cx="0" cy="0"/>
          <a:chOff x="0" y="0"/>
          <a:chExt cx="0" cy="0"/>
        </a:xfrm>
      </p:grpSpPr>
      <p:sp>
        <p:nvSpPr>
          <p:cNvPr id="2293" name="Google Shape;2293;p160"/>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process overview </a:t>
            </a:r>
            <a:endParaRPr sz="3000"/>
          </a:p>
        </p:txBody>
      </p:sp>
      <p:sp>
        <p:nvSpPr>
          <p:cNvPr id="2294" name="Google Shape;2294;p16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the link level simulation, programming is required to realize each of the above mentioned function modules. </a:t>
            </a:r>
            <a:endParaRPr sz="1900"/>
          </a:p>
          <a:p>
            <a:pPr indent="-349250" lvl="0" marL="457200" rtl="0" algn="l">
              <a:spcBef>
                <a:spcPts val="0"/>
              </a:spcBef>
              <a:spcAft>
                <a:spcPts val="0"/>
              </a:spcAft>
              <a:buSzPts val="1900"/>
              <a:buChar char="●"/>
            </a:pPr>
            <a:r>
              <a:rPr lang="en" sz="1900"/>
              <a:t>The wireless link level simulation system usually includes two sets of simulation systems for DL &amp; UL. </a:t>
            </a:r>
            <a:endParaRPr sz="1900"/>
          </a:p>
          <a:p>
            <a:pPr indent="0" lvl="0" marL="457200" rtl="0" algn="l">
              <a:spcBef>
                <a:spcPts val="0"/>
              </a:spcBef>
              <a:spcAft>
                <a:spcPts val="0"/>
              </a:spcAft>
              <a:buNone/>
            </a:pPr>
            <a:r>
              <a:t/>
            </a:r>
            <a:endParaRPr sz="1900"/>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8" name="Shape 2298"/>
        <p:cNvGrpSpPr/>
        <p:nvPr/>
      </p:nvGrpSpPr>
      <p:grpSpPr>
        <a:xfrm>
          <a:off x="0" y="0"/>
          <a:ext cx="0" cy="0"/>
          <a:chOff x="0" y="0"/>
          <a:chExt cx="0" cy="0"/>
        </a:xfrm>
      </p:grpSpPr>
      <p:sp>
        <p:nvSpPr>
          <p:cNvPr id="2299" name="Google Shape;2299;p161"/>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process overview </a:t>
            </a:r>
            <a:endParaRPr sz="3000"/>
          </a:p>
        </p:txBody>
      </p:sp>
      <p:sp>
        <p:nvSpPr>
          <p:cNvPr id="2300" name="Google Shape;2300;p16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t/>
            </a:r>
            <a:endParaRPr sz="1900"/>
          </a:p>
        </p:txBody>
      </p:sp>
      <p:pic>
        <p:nvPicPr>
          <p:cNvPr id="2301" name="Google Shape;2301;p161"/>
          <p:cNvPicPr preferRelativeResize="0"/>
          <p:nvPr/>
        </p:nvPicPr>
        <p:blipFill>
          <a:blip r:embed="rId3">
            <a:alphaModFix/>
          </a:blip>
          <a:stretch>
            <a:fillRect/>
          </a:stretch>
        </p:blipFill>
        <p:spPr>
          <a:xfrm>
            <a:off x="671250" y="1319800"/>
            <a:ext cx="6234375" cy="3318500"/>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5" name="Shape 2305"/>
        <p:cNvGrpSpPr/>
        <p:nvPr/>
      </p:nvGrpSpPr>
      <p:grpSpPr>
        <a:xfrm>
          <a:off x="0" y="0"/>
          <a:ext cx="0" cy="0"/>
          <a:chOff x="0" y="0"/>
          <a:chExt cx="0" cy="0"/>
        </a:xfrm>
      </p:grpSpPr>
      <p:sp>
        <p:nvSpPr>
          <p:cNvPr id="2306" name="Google Shape;2306;p162"/>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process overview </a:t>
            </a:r>
            <a:endParaRPr sz="3000"/>
          </a:p>
        </p:txBody>
      </p:sp>
      <p:sp>
        <p:nvSpPr>
          <p:cNvPr id="2307" name="Google Shape;2307;p16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may include system level parameters such as the frame structure , the system bandwidth , cell information , resource allocation methods etc.</a:t>
            </a:r>
            <a:endParaRPr sz="1900"/>
          </a:p>
          <a:p>
            <a:pPr indent="-349250" lvl="0" marL="457200" rtl="0" algn="l">
              <a:spcBef>
                <a:spcPts val="0"/>
              </a:spcBef>
              <a:spcAft>
                <a:spcPts val="0"/>
              </a:spcAft>
              <a:buSzPts val="1900"/>
              <a:buChar char="●"/>
            </a:pPr>
            <a:r>
              <a:rPr lang="en" sz="1900"/>
              <a:t>Realization of each function module in UL &amp; DL and the interface definition between modules are the most basic parts of link level simulation. </a:t>
            </a:r>
            <a:endParaRPr sz="1900"/>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cxnSp>
        <p:nvCxnSpPr>
          <p:cNvPr id="2312" name="Google Shape;2312;p16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3" name="Google Shape;2313;p16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4" name="Google Shape;2314;p16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5" name="Google Shape;2315;p16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6" name="Google Shape;2316;p16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7" name="Google Shape;2317;p16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8" name="Google Shape;2318;p16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9" name="Google Shape;2319;p16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0" name="Google Shape;2320;p16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1" name="Google Shape;2321;p16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2" name="Google Shape;2322;p16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3" name="Google Shape;2323;p16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4" name="Google Shape;2324;p16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5" name="Google Shape;2325;p16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6" name="Google Shape;2326;p16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7" name="Google Shape;2327;p16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8" name="Google Shape;2328;p16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9" name="Google Shape;2329;p16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0" name="Google Shape;2330;p16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1" name="Google Shape;2331;p16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2" name="Google Shape;2332;p16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3" name="Google Shape;2333;p16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4" name="Google Shape;2334;p16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5" name="Google Shape;2335;p16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6" name="Google Shape;2336;p16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7" name="Google Shape;2337;p16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8" name="Google Shape;2338;p16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9" name="Google Shape;2339;p16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0" name="Google Shape;2340;p16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1" name="Google Shape;2341;p16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2" name="Google Shape;2342;p16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3" name="Google Shape;2343;p16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4" name="Google Shape;2344;p16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5" name="Google Shape;2345;p16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6" name="Google Shape;2346;p16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7" name="Google Shape;2347;p16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8" name="Google Shape;2348;p16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49" name="Google Shape;2349;p16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0" name="Google Shape;2350;p16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1" name="Google Shape;2351;p16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2" name="Google Shape;2352;p16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3" name="Google Shape;2353;p16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4" name="Google Shape;2354;p16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5" name="Google Shape;2355;p16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6" name="Google Shape;2356;p16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7" name="Google Shape;2357;p16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8" name="Google Shape;2358;p16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59" name="Google Shape;2359;p16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360" name="Google Shape;2360;p16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16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Introduction to simulation cases</a:t>
            </a:r>
            <a:endParaRPr b="1" sz="4000">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Realness</a:t>
            </a:r>
            <a:r>
              <a:rPr lang="en" sz="3000"/>
              <a:t> :  </a:t>
            </a:r>
            <a:endParaRPr sz="3000"/>
          </a:p>
        </p:txBody>
      </p:sp>
      <p:sp>
        <p:nvSpPr>
          <p:cNvPr id="405" name="Google Shape;405;p3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algorithms at the front of transmitter and receiver have to consider power , the impact on other hardware components and many other factors.</a:t>
            </a:r>
            <a:endParaRPr sz="1900"/>
          </a:p>
          <a:p>
            <a:pPr indent="-349250" lvl="0" marL="457200" rtl="0" algn="l">
              <a:spcBef>
                <a:spcPts val="0"/>
              </a:spcBef>
              <a:spcAft>
                <a:spcPts val="0"/>
              </a:spcAft>
              <a:buSzPts val="1900"/>
              <a:buChar char="●"/>
            </a:pPr>
            <a:r>
              <a:rPr lang="en" sz="1900"/>
              <a:t>Verification of the tested technology or prototype equipment in real scenario through “algorithm realization “ ----&gt; data acquisition ----&gt; system optimization ----&gt; outfield verification , providing basis for standardization. </a:t>
            </a:r>
            <a:endParaRPr sz="1900"/>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5" name="Shape 2365"/>
        <p:cNvGrpSpPr/>
        <p:nvPr/>
      </p:nvGrpSpPr>
      <p:grpSpPr>
        <a:xfrm>
          <a:off x="0" y="0"/>
          <a:ext cx="0" cy="0"/>
          <a:chOff x="0" y="0"/>
          <a:chExt cx="0" cy="0"/>
        </a:xfrm>
      </p:grpSpPr>
      <p:sp>
        <p:nvSpPr>
          <p:cNvPr id="2366" name="Google Shape;2366;p164"/>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performance simulation</a:t>
            </a:r>
            <a:endParaRPr sz="3000"/>
          </a:p>
        </p:txBody>
      </p:sp>
      <p:sp>
        <p:nvSpPr>
          <p:cNvPr id="2367" name="Google Shape;2367;p16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Turbo ⅓ code rate &amp; quadrature phase shift keying (QPSK) modulation are used.</a:t>
            </a:r>
            <a:endParaRPr sz="1900"/>
          </a:p>
          <a:p>
            <a:pPr indent="-349250" lvl="0" marL="457200" rtl="0" algn="l">
              <a:spcBef>
                <a:spcPts val="0"/>
              </a:spcBef>
              <a:spcAft>
                <a:spcPts val="0"/>
              </a:spcAft>
              <a:buSzPts val="1900"/>
              <a:buChar char="●"/>
            </a:pPr>
            <a:r>
              <a:rPr lang="en" sz="1900"/>
              <a:t>Adaptive modulation &amp; coding (AMC) &amp; HARQ mechanisms are not initiated.</a:t>
            </a:r>
            <a:endParaRPr sz="1900"/>
          </a:p>
          <a:p>
            <a:pPr indent="-349250" lvl="0" marL="457200" rtl="0" algn="l">
              <a:spcBef>
                <a:spcPts val="0"/>
              </a:spcBef>
              <a:spcAft>
                <a:spcPts val="0"/>
              </a:spcAft>
              <a:buSzPts val="1900"/>
              <a:buChar char="●"/>
            </a:pPr>
            <a:r>
              <a:rPr lang="en" sz="1900"/>
              <a:t>In the massive MIMO simulation, the number of BS antenna is set to 128, and the number of users took K= 20,30,40,50 respectively. </a:t>
            </a:r>
            <a:endParaRPr sz="190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1" name="Shape 2371"/>
        <p:cNvGrpSpPr/>
        <p:nvPr/>
      </p:nvGrpSpPr>
      <p:grpSpPr>
        <a:xfrm>
          <a:off x="0" y="0"/>
          <a:ext cx="0" cy="0"/>
          <a:chOff x="0" y="0"/>
          <a:chExt cx="0" cy="0"/>
        </a:xfrm>
      </p:grpSpPr>
      <p:sp>
        <p:nvSpPr>
          <p:cNvPr id="2372" name="Google Shape;2372;p165"/>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performance simulation</a:t>
            </a:r>
            <a:endParaRPr sz="3000"/>
          </a:p>
        </p:txBody>
      </p:sp>
      <p:sp>
        <p:nvSpPr>
          <p:cNvPr id="2373" name="Google Shape;2373;p16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Reasonable parallel simulation can greatly reduce the simulation time.</a:t>
            </a:r>
            <a:endParaRPr sz="1900"/>
          </a:p>
          <a:p>
            <a:pPr indent="-349250" lvl="0" marL="457200" rtl="0" algn="l">
              <a:spcBef>
                <a:spcPts val="0"/>
              </a:spcBef>
              <a:spcAft>
                <a:spcPts val="0"/>
              </a:spcAft>
              <a:buSzPts val="1900"/>
              <a:buChar char="●"/>
            </a:pPr>
            <a:r>
              <a:rPr lang="en" sz="1900"/>
              <a:t>To accelerate the process, the parallel optimization is carried on. </a:t>
            </a:r>
            <a:endParaRPr sz="1900"/>
          </a:p>
          <a:p>
            <a:pPr indent="-349250" lvl="0" marL="457200" rtl="0" algn="l">
              <a:spcBef>
                <a:spcPts val="0"/>
              </a:spcBef>
              <a:spcAft>
                <a:spcPts val="0"/>
              </a:spcAft>
              <a:buSzPts val="1900"/>
              <a:buChar char="●"/>
            </a:pPr>
            <a:r>
              <a:rPr lang="en" sz="1900"/>
              <a:t>The link simulation consists of two layers of cycles, SNR cycle and frame cycle. </a:t>
            </a:r>
            <a:endParaRPr sz="1900"/>
          </a:p>
          <a:p>
            <a:pPr indent="-349250" lvl="0" marL="457200" rtl="0" algn="l">
              <a:spcBef>
                <a:spcPts val="0"/>
              </a:spcBef>
              <a:spcAft>
                <a:spcPts val="0"/>
              </a:spcAft>
              <a:buSzPts val="1900"/>
              <a:buChar char="●"/>
            </a:pPr>
            <a:r>
              <a:rPr lang="en" sz="1900"/>
              <a:t>Data in the SNR cycle and frame cycle are independent. </a:t>
            </a:r>
            <a:endParaRPr sz="1900"/>
          </a:p>
          <a:p>
            <a:pPr indent="-349250" lvl="0" marL="457200" rtl="0" algn="l">
              <a:spcBef>
                <a:spcPts val="0"/>
              </a:spcBef>
              <a:spcAft>
                <a:spcPts val="0"/>
              </a:spcAft>
              <a:buSzPts val="1900"/>
              <a:buChar char="●"/>
            </a:pPr>
            <a:r>
              <a:rPr lang="en" sz="1900"/>
              <a:t>Parallelization of the SNR and frame cycles is simple and effective way to improve simulation timeliness. </a:t>
            </a:r>
            <a:endParaRPr sz="1900"/>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7" name="Shape 2377"/>
        <p:cNvGrpSpPr/>
        <p:nvPr/>
      </p:nvGrpSpPr>
      <p:grpSpPr>
        <a:xfrm>
          <a:off x="0" y="0"/>
          <a:ext cx="0" cy="0"/>
          <a:chOff x="0" y="0"/>
          <a:chExt cx="0" cy="0"/>
        </a:xfrm>
      </p:grpSpPr>
      <p:sp>
        <p:nvSpPr>
          <p:cNvPr id="2378" name="Google Shape;2378;p166"/>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performance simulation</a:t>
            </a:r>
            <a:endParaRPr sz="3000"/>
          </a:p>
        </p:txBody>
      </p:sp>
      <p:sp>
        <p:nvSpPr>
          <p:cNvPr id="2379" name="Google Shape;2379;p16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theoretical parallel speedup result of the new parallel simulation method can be faster in orders of the number of SNR times by the number of frames. </a:t>
            </a:r>
            <a:endParaRPr sz="1900"/>
          </a:p>
          <a:p>
            <a:pPr indent="-349250" lvl="0" marL="457200" rtl="0" algn="l">
              <a:spcBef>
                <a:spcPts val="0"/>
              </a:spcBef>
              <a:spcAft>
                <a:spcPts val="0"/>
              </a:spcAft>
              <a:buSzPts val="1900"/>
              <a:buChar char="●"/>
            </a:pPr>
            <a:r>
              <a:rPr lang="en" sz="1900"/>
              <a:t>Parallelization of the SNR and frame cycles is simple and effective way to improve the simulation timeliness. </a:t>
            </a:r>
            <a:endParaRPr sz="1900"/>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3" name="Shape 2383"/>
        <p:cNvGrpSpPr/>
        <p:nvPr/>
      </p:nvGrpSpPr>
      <p:grpSpPr>
        <a:xfrm>
          <a:off x="0" y="0"/>
          <a:ext cx="0" cy="0"/>
          <a:chOff x="0" y="0"/>
          <a:chExt cx="0" cy="0"/>
        </a:xfrm>
      </p:grpSpPr>
      <p:cxnSp>
        <p:nvCxnSpPr>
          <p:cNvPr id="2384" name="Google Shape;2384;p16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85" name="Google Shape;2385;p16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86" name="Google Shape;2386;p16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87" name="Google Shape;2387;p16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88" name="Google Shape;2388;p16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89" name="Google Shape;2389;p16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0" name="Google Shape;2390;p16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1" name="Google Shape;2391;p16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2" name="Google Shape;2392;p16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3" name="Google Shape;2393;p16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4" name="Google Shape;2394;p16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5" name="Google Shape;2395;p16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6" name="Google Shape;2396;p16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7" name="Google Shape;2397;p16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8" name="Google Shape;2398;p16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99" name="Google Shape;2399;p16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0" name="Google Shape;2400;p16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1" name="Google Shape;2401;p16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2" name="Google Shape;2402;p16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3" name="Google Shape;2403;p16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4" name="Google Shape;2404;p16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5" name="Google Shape;2405;p16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6" name="Google Shape;2406;p16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7" name="Google Shape;2407;p16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8" name="Google Shape;2408;p16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09" name="Google Shape;2409;p16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0" name="Google Shape;2410;p16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1" name="Google Shape;2411;p16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2" name="Google Shape;2412;p16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3" name="Google Shape;2413;p16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4" name="Google Shape;2414;p16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5" name="Google Shape;2415;p16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6" name="Google Shape;2416;p16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7" name="Google Shape;2417;p16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8" name="Google Shape;2418;p16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19" name="Google Shape;2419;p16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0" name="Google Shape;2420;p16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1" name="Google Shape;2421;p16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2" name="Google Shape;2422;p16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3" name="Google Shape;2423;p16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4" name="Google Shape;2424;p16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5" name="Google Shape;2425;p16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6" name="Google Shape;2426;p16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7" name="Google Shape;2427;p16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8" name="Google Shape;2428;p16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29" name="Google Shape;2429;p16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30" name="Google Shape;2430;p16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31" name="Google Shape;2431;p16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432" name="Google Shape;2432;p16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167"/>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Heterogeneous network energy efficiency 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7" name="Shape 2437"/>
        <p:cNvGrpSpPr/>
        <p:nvPr/>
      </p:nvGrpSpPr>
      <p:grpSpPr>
        <a:xfrm>
          <a:off x="0" y="0"/>
          <a:ext cx="0" cy="0"/>
          <a:chOff x="0" y="0"/>
          <a:chExt cx="0" cy="0"/>
        </a:xfrm>
      </p:grpSpPr>
      <p:sp>
        <p:nvSpPr>
          <p:cNvPr id="2438" name="Google Shape;2438;p168"/>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Heterogeneous n/w energy efficiency simulation</a:t>
            </a:r>
            <a:endParaRPr sz="3000"/>
          </a:p>
        </p:txBody>
      </p:sp>
      <p:sp>
        <p:nvSpPr>
          <p:cNvPr id="2439" name="Google Shape;2439;p16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wireless heterogeneous network is an effective means to alleviate the contradiction between data growth and energy consumption. </a:t>
            </a:r>
            <a:endParaRPr sz="1900"/>
          </a:p>
          <a:p>
            <a:pPr indent="-349250" lvl="0" marL="457200" rtl="0" algn="l">
              <a:spcBef>
                <a:spcPts val="0"/>
              </a:spcBef>
              <a:spcAft>
                <a:spcPts val="0"/>
              </a:spcAft>
              <a:buSzPts val="1900"/>
              <a:buChar char="●"/>
            </a:pPr>
            <a:r>
              <a:rPr lang="en" sz="1900"/>
              <a:t>The indicators have considered the impact of the new BS layout on the energy consumption increase at the network side and the energy consumption changes at the terminal side at the same time. </a:t>
            </a:r>
            <a:endParaRPr sz="190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sp>
        <p:nvSpPr>
          <p:cNvPr id="2444" name="Google Shape;2444;p169"/>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a:t>
            </a:r>
            <a:r>
              <a:rPr lang="en" sz="3000"/>
              <a:t>imulation parameters </a:t>
            </a:r>
            <a:endParaRPr sz="3000"/>
          </a:p>
        </p:txBody>
      </p:sp>
      <p:sp>
        <p:nvSpPr>
          <p:cNvPr id="2445" name="Google Shape;2445;p16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Macro cell parameters</a:t>
            </a:r>
            <a:r>
              <a:rPr lang="en" sz="1900"/>
              <a:t> </a:t>
            </a:r>
            <a:endParaRPr sz="1900"/>
          </a:p>
        </p:txBody>
      </p:sp>
      <p:graphicFrame>
        <p:nvGraphicFramePr>
          <p:cNvPr id="2446" name="Google Shape;2446;p169"/>
          <p:cNvGraphicFramePr/>
          <p:nvPr/>
        </p:nvGraphicFramePr>
        <p:xfrm>
          <a:off x="952500" y="1657350"/>
          <a:ext cx="3000000" cy="3000000"/>
        </p:xfrm>
        <a:graphic>
          <a:graphicData uri="http://schemas.openxmlformats.org/drawingml/2006/table">
            <a:tbl>
              <a:tblPr>
                <a:noFill/>
                <a:tableStyleId>{B5760396-A07F-473A-BEF4-812670E8AF8C}</a:tableStyleId>
              </a:tblPr>
              <a:tblGrid>
                <a:gridCol w="3619500"/>
                <a:gridCol w="3619500"/>
              </a:tblGrid>
              <a:tr h="381000">
                <a:tc>
                  <a:txBody>
                    <a:bodyPr/>
                    <a:lstStyle/>
                    <a:p>
                      <a:pPr indent="0" lvl="0" marL="0" rtl="0" algn="l">
                        <a:spcBef>
                          <a:spcPts val="0"/>
                        </a:spcBef>
                        <a:spcAft>
                          <a:spcPts val="0"/>
                        </a:spcAft>
                        <a:buNone/>
                      </a:pPr>
                      <a:r>
                        <a:rPr lang="en" sz="1800"/>
                        <a:t>Carrier frequency </a:t>
                      </a:r>
                      <a:endParaRPr sz="1800"/>
                    </a:p>
                  </a:txBody>
                  <a:tcPr marT="91425" marB="91425" marR="91425" marL="91425"/>
                </a:tc>
                <a:tc>
                  <a:txBody>
                    <a:bodyPr/>
                    <a:lstStyle/>
                    <a:p>
                      <a:pPr indent="0" lvl="0" marL="0" rtl="0" algn="l">
                        <a:spcBef>
                          <a:spcPts val="0"/>
                        </a:spcBef>
                        <a:spcAft>
                          <a:spcPts val="0"/>
                        </a:spcAft>
                        <a:buNone/>
                      </a:pPr>
                      <a:r>
                        <a:rPr lang="en" sz="1800"/>
                        <a:t>2.0 GHz</a:t>
                      </a:r>
                      <a:endParaRPr sz="1800"/>
                    </a:p>
                  </a:txBody>
                  <a:tcPr marT="91425" marB="91425" marR="91425" marL="91425"/>
                </a:tc>
              </a:tr>
              <a:tr h="381000">
                <a:tc>
                  <a:txBody>
                    <a:bodyPr/>
                    <a:lstStyle/>
                    <a:p>
                      <a:pPr indent="0" lvl="0" marL="0" rtl="0" algn="l">
                        <a:spcBef>
                          <a:spcPts val="0"/>
                        </a:spcBef>
                        <a:spcAft>
                          <a:spcPts val="0"/>
                        </a:spcAft>
                        <a:buNone/>
                      </a:pPr>
                      <a:r>
                        <a:rPr lang="en" sz="1800"/>
                        <a:t>Bandwidth</a:t>
                      </a:r>
                      <a:endParaRPr sz="1800"/>
                    </a:p>
                  </a:txBody>
                  <a:tcPr marT="91425" marB="91425" marR="91425" marL="91425"/>
                </a:tc>
                <a:tc>
                  <a:txBody>
                    <a:bodyPr/>
                    <a:lstStyle/>
                    <a:p>
                      <a:pPr indent="0" lvl="0" marL="0" rtl="0" algn="l">
                        <a:spcBef>
                          <a:spcPts val="0"/>
                        </a:spcBef>
                        <a:spcAft>
                          <a:spcPts val="0"/>
                        </a:spcAft>
                        <a:buNone/>
                      </a:pPr>
                      <a:r>
                        <a:rPr lang="en" sz="1800"/>
                        <a:t>20 MHz</a:t>
                      </a:r>
                      <a:endParaRPr sz="1800"/>
                    </a:p>
                  </a:txBody>
                  <a:tcPr marT="91425" marB="91425" marR="91425" marL="91425"/>
                </a:tc>
              </a:tr>
              <a:tr h="381000">
                <a:tc>
                  <a:txBody>
                    <a:bodyPr/>
                    <a:lstStyle/>
                    <a:p>
                      <a:pPr indent="0" lvl="0" marL="0" rtl="0" algn="l">
                        <a:spcBef>
                          <a:spcPts val="0"/>
                        </a:spcBef>
                        <a:spcAft>
                          <a:spcPts val="0"/>
                        </a:spcAft>
                        <a:buNone/>
                      </a:pPr>
                      <a:r>
                        <a:rPr lang="en" sz="1800"/>
                        <a:t>Path loss model</a:t>
                      </a:r>
                      <a:endParaRPr sz="1800"/>
                    </a:p>
                  </a:txBody>
                  <a:tcPr marT="91425" marB="91425" marR="91425" marL="91425"/>
                </a:tc>
                <a:tc>
                  <a:txBody>
                    <a:bodyPr/>
                    <a:lstStyle/>
                    <a:p>
                      <a:pPr indent="0" lvl="0" marL="0" rtl="0" algn="l">
                        <a:spcBef>
                          <a:spcPts val="0"/>
                        </a:spcBef>
                        <a:spcAft>
                          <a:spcPts val="0"/>
                        </a:spcAft>
                        <a:buNone/>
                      </a:pPr>
                      <a:r>
                        <a:rPr lang="en" sz="1800"/>
                        <a:t>COST-231 - Walfish - Ikegami model</a:t>
                      </a:r>
                      <a:endParaRPr sz="1800"/>
                    </a:p>
                  </a:txBody>
                  <a:tcPr marT="91425" marB="91425" marR="91425" marL="91425"/>
                </a:tc>
              </a:tr>
              <a:tr h="381000">
                <a:tc>
                  <a:txBody>
                    <a:bodyPr/>
                    <a:lstStyle/>
                    <a:p>
                      <a:pPr indent="0" lvl="0" marL="0" rtl="0" algn="l">
                        <a:spcBef>
                          <a:spcPts val="0"/>
                        </a:spcBef>
                        <a:spcAft>
                          <a:spcPts val="0"/>
                        </a:spcAft>
                        <a:buNone/>
                      </a:pPr>
                      <a:r>
                        <a:rPr lang="en" sz="1800"/>
                        <a:t>Cell radius</a:t>
                      </a:r>
                      <a:endParaRPr sz="1800"/>
                    </a:p>
                  </a:txBody>
                  <a:tcPr marT="91425" marB="91425" marR="91425" marL="91425"/>
                </a:tc>
                <a:tc>
                  <a:txBody>
                    <a:bodyPr/>
                    <a:lstStyle/>
                    <a:p>
                      <a:pPr indent="0" lvl="0" marL="0" rtl="0" algn="l">
                        <a:spcBef>
                          <a:spcPts val="0"/>
                        </a:spcBef>
                        <a:spcAft>
                          <a:spcPts val="0"/>
                        </a:spcAft>
                        <a:buNone/>
                      </a:pPr>
                      <a:r>
                        <a:rPr lang="en" sz="1800"/>
                        <a:t>5 Km</a:t>
                      </a:r>
                      <a:endParaRPr sz="1800"/>
                    </a:p>
                  </a:txBody>
                  <a:tcPr marT="91425" marB="91425" marR="91425" marL="91425"/>
                </a:tc>
              </a:tr>
              <a:tr h="381000">
                <a:tc>
                  <a:txBody>
                    <a:bodyPr/>
                    <a:lstStyle/>
                    <a:p>
                      <a:pPr indent="0" lvl="0" marL="0" rtl="0" algn="l">
                        <a:spcBef>
                          <a:spcPts val="0"/>
                        </a:spcBef>
                        <a:spcAft>
                          <a:spcPts val="0"/>
                        </a:spcAft>
                        <a:buNone/>
                      </a:pPr>
                      <a:r>
                        <a:rPr lang="en" sz="1800"/>
                        <a:t>Minimum SNR requirement</a:t>
                      </a:r>
                      <a:endParaRPr sz="1800"/>
                    </a:p>
                  </a:txBody>
                  <a:tcPr marT="91425" marB="91425" marR="91425" marL="91425"/>
                </a:tc>
                <a:tc>
                  <a:txBody>
                    <a:bodyPr/>
                    <a:lstStyle/>
                    <a:p>
                      <a:pPr indent="0" lvl="0" marL="0" rtl="0" algn="l">
                        <a:spcBef>
                          <a:spcPts val="0"/>
                        </a:spcBef>
                        <a:spcAft>
                          <a:spcPts val="0"/>
                        </a:spcAft>
                        <a:buNone/>
                      </a:pPr>
                      <a:r>
                        <a:rPr lang="en" sz="1800"/>
                        <a:t>10 db</a:t>
                      </a:r>
                      <a:endParaRPr sz="1800"/>
                    </a:p>
                  </a:txBody>
                  <a:tcPr marT="91425" marB="91425" marR="91425" marL="91425"/>
                </a:tc>
              </a:tr>
              <a:tr h="381000">
                <a:tc>
                  <a:txBody>
                    <a:bodyPr/>
                    <a:lstStyle/>
                    <a:p>
                      <a:pPr indent="0" lvl="0" marL="0" rtl="0" algn="l">
                        <a:spcBef>
                          <a:spcPts val="0"/>
                        </a:spcBef>
                        <a:spcAft>
                          <a:spcPts val="0"/>
                        </a:spcAft>
                        <a:buNone/>
                      </a:pPr>
                      <a:r>
                        <a:rPr lang="en" sz="1800"/>
                        <a:t>Noise </a:t>
                      </a:r>
                      <a:endParaRPr sz="1800"/>
                    </a:p>
                  </a:txBody>
                  <a:tcPr marT="91425" marB="91425" marR="91425" marL="91425"/>
                </a:tc>
                <a:tc>
                  <a:txBody>
                    <a:bodyPr/>
                    <a:lstStyle/>
                    <a:p>
                      <a:pPr indent="0" lvl="0" marL="0" rtl="0" algn="l">
                        <a:spcBef>
                          <a:spcPts val="0"/>
                        </a:spcBef>
                        <a:spcAft>
                          <a:spcPts val="0"/>
                        </a:spcAft>
                        <a:buNone/>
                      </a:pPr>
                      <a:r>
                        <a:rPr lang="en" sz="1800"/>
                        <a:t>-160 dbm/Hz</a:t>
                      </a:r>
                      <a:endParaRPr sz="1800"/>
                    </a:p>
                  </a:txBody>
                  <a:tcPr marT="91425" marB="91425" marR="91425" marL="91425"/>
                </a:tc>
              </a:tr>
            </a:tbl>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0" name="Shape 2450"/>
        <p:cNvGrpSpPr/>
        <p:nvPr/>
      </p:nvGrpSpPr>
      <p:grpSpPr>
        <a:xfrm>
          <a:off x="0" y="0"/>
          <a:ext cx="0" cy="0"/>
          <a:chOff x="0" y="0"/>
          <a:chExt cx="0" cy="0"/>
        </a:xfrm>
      </p:grpSpPr>
      <p:sp>
        <p:nvSpPr>
          <p:cNvPr id="2451" name="Google Shape;2451;p170"/>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parameters </a:t>
            </a:r>
            <a:endParaRPr sz="3000"/>
          </a:p>
        </p:txBody>
      </p:sp>
      <p:sp>
        <p:nvSpPr>
          <p:cNvPr id="2452" name="Google Shape;2452;p17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Low power consumption</a:t>
            </a:r>
            <a:r>
              <a:rPr lang="en" sz="1900"/>
              <a:t> cell parameters </a:t>
            </a:r>
            <a:endParaRPr sz="1900"/>
          </a:p>
          <a:p>
            <a:pPr indent="0" lvl="0" marL="0" rtl="0" algn="l">
              <a:spcBef>
                <a:spcPts val="0"/>
              </a:spcBef>
              <a:spcAft>
                <a:spcPts val="0"/>
              </a:spcAft>
              <a:buNone/>
            </a:pPr>
            <a:r>
              <a:t/>
            </a:r>
            <a:endParaRPr sz="1900"/>
          </a:p>
        </p:txBody>
      </p:sp>
      <p:graphicFrame>
        <p:nvGraphicFramePr>
          <p:cNvPr id="2453" name="Google Shape;2453;p170"/>
          <p:cNvGraphicFramePr/>
          <p:nvPr/>
        </p:nvGraphicFramePr>
        <p:xfrm>
          <a:off x="800100" y="1924050"/>
          <a:ext cx="3000000" cy="3000000"/>
        </p:xfrm>
        <a:graphic>
          <a:graphicData uri="http://schemas.openxmlformats.org/drawingml/2006/table">
            <a:tbl>
              <a:tblPr>
                <a:noFill/>
                <a:tableStyleId>{B5760396-A07F-473A-BEF4-812670E8AF8C}</a:tableStyleId>
              </a:tblPr>
              <a:tblGrid>
                <a:gridCol w="3619500"/>
                <a:gridCol w="3619500"/>
              </a:tblGrid>
              <a:tr h="381000">
                <a:tc>
                  <a:txBody>
                    <a:bodyPr/>
                    <a:lstStyle/>
                    <a:p>
                      <a:pPr indent="0" lvl="0" marL="0" rtl="0" algn="l">
                        <a:spcBef>
                          <a:spcPts val="0"/>
                        </a:spcBef>
                        <a:spcAft>
                          <a:spcPts val="0"/>
                        </a:spcAft>
                        <a:buNone/>
                      </a:pPr>
                      <a:r>
                        <a:rPr lang="en" sz="1800"/>
                        <a:t>Carrier frequency</a:t>
                      </a:r>
                      <a:endParaRPr sz="1800"/>
                    </a:p>
                  </a:txBody>
                  <a:tcPr marT="91425" marB="91425" marR="91425" marL="91425"/>
                </a:tc>
                <a:tc>
                  <a:txBody>
                    <a:bodyPr/>
                    <a:lstStyle/>
                    <a:p>
                      <a:pPr indent="0" lvl="0" marL="0" rtl="0" algn="l">
                        <a:spcBef>
                          <a:spcPts val="0"/>
                        </a:spcBef>
                        <a:spcAft>
                          <a:spcPts val="0"/>
                        </a:spcAft>
                        <a:buNone/>
                      </a:pPr>
                      <a:r>
                        <a:rPr lang="en" sz="1800"/>
                        <a:t>2.0 GHz</a:t>
                      </a:r>
                      <a:endParaRPr sz="1800"/>
                    </a:p>
                  </a:txBody>
                  <a:tcPr marT="91425" marB="91425" marR="91425" marL="91425"/>
                </a:tc>
              </a:tr>
              <a:tr h="381000">
                <a:tc>
                  <a:txBody>
                    <a:bodyPr/>
                    <a:lstStyle/>
                    <a:p>
                      <a:pPr indent="0" lvl="0" marL="0" rtl="0" algn="l">
                        <a:spcBef>
                          <a:spcPts val="0"/>
                        </a:spcBef>
                        <a:spcAft>
                          <a:spcPts val="0"/>
                        </a:spcAft>
                        <a:buNone/>
                      </a:pPr>
                      <a:r>
                        <a:rPr lang="en" sz="1800"/>
                        <a:t>Bandwidth </a:t>
                      </a:r>
                      <a:endParaRPr sz="1800"/>
                    </a:p>
                  </a:txBody>
                  <a:tcPr marT="91425" marB="91425" marR="91425" marL="91425"/>
                </a:tc>
                <a:tc>
                  <a:txBody>
                    <a:bodyPr/>
                    <a:lstStyle/>
                    <a:p>
                      <a:pPr indent="0" lvl="0" marL="0" rtl="0" algn="l">
                        <a:spcBef>
                          <a:spcPts val="0"/>
                        </a:spcBef>
                        <a:spcAft>
                          <a:spcPts val="0"/>
                        </a:spcAft>
                        <a:buNone/>
                      </a:pPr>
                      <a:r>
                        <a:rPr lang="en" sz="1800"/>
                        <a:t>20 MHz</a:t>
                      </a:r>
                      <a:endParaRPr sz="1800"/>
                    </a:p>
                  </a:txBody>
                  <a:tcPr marT="91425" marB="91425" marR="91425" marL="91425"/>
                </a:tc>
              </a:tr>
              <a:tr h="381000">
                <a:tc>
                  <a:txBody>
                    <a:bodyPr/>
                    <a:lstStyle/>
                    <a:p>
                      <a:pPr indent="0" lvl="0" marL="0" rtl="0" algn="l">
                        <a:spcBef>
                          <a:spcPts val="0"/>
                        </a:spcBef>
                        <a:spcAft>
                          <a:spcPts val="0"/>
                        </a:spcAft>
                        <a:buNone/>
                      </a:pPr>
                      <a:r>
                        <a:rPr lang="en" sz="1800"/>
                        <a:t>Pathloss model</a:t>
                      </a:r>
                      <a:endParaRPr sz="1800"/>
                    </a:p>
                  </a:txBody>
                  <a:tcPr marT="91425" marB="91425" marR="91425" marL="91425"/>
                </a:tc>
                <a:tc>
                  <a:txBody>
                    <a:bodyPr/>
                    <a:lstStyle/>
                    <a:p>
                      <a:pPr indent="0" lvl="0" marL="0" rtl="0" algn="l">
                        <a:spcBef>
                          <a:spcPts val="0"/>
                        </a:spcBef>
                        <a:spcAft>
                          <a:spcPts val="0"/>
                        </a:spcAft>
                        <a:buNone/>
                      </a:pPr>
                      <a:r>
                        <a:rPr lang="en" sz="1800"/>
                        <a:t>COST 231- Walfish - ikegami model</a:t>
                      </a:r>
                      <a:endParaRPr sz="1800"/>
                    </a:p>
                  </a:txBody>
                  <a:tcPr marT="91425" marB="91425" marR="91425" marL="91425"/>
                </a:tc>
              </a:tr>
              <a:tr h="381000">
                <a:tc>
                  <a:txBody>
                    <a:bodyPr/>
                    <a:lstStyle/>
                    <a:p>
                      <a:pPr indent="0" lvl="0" marL="0" rtl="0" algn="l">
                        <a:spcBef>
                          <a:spcPts val="0"/>
                        </a:spcBef>
                        <a:spcAft>
                          <a:spcPts val="0"/>
                        </a:spcAft>
                        <a:buNone/>
                      </a:pPr>
                      <a:r>
                        <a:rPr lang="en" sz="1800"/>
                        <a:t>Minimum SNR requirements</a:t>
                      </a:r>
                      <a:endParaRPr sz="1800"/>
                    </a:p>
                  </a:txBody>
                  <a:tcPr marT="91425" marB="91425" marR="91425" marL="91425"/>
                </a:tc>
                <a:tc>
                  <a:txBody>
                    <a:bodyPr/>
                    <a:lstStyle/>
                    <a:p>
                      <a:pPr indent="0" lvl="0" marL="0" rtl="0" algn="l">
                        <a:spcBef>
                          <a:spcPts val="0"/>
                        </a:spcBef>
                        <a:spcAft>
                          <a:spcPts val="0"/>
                        </a:spcAft>
                        <a:buNone/>
                      </a:pPr>
                      <a:r>
                        <a:rPr lang="en" sz="1800"/>
                        <a:t>10 db</a:t>
                      </a:r>
                      <a:endParaRPr sz="1800"/>
                    </a:p>
                  </a:txBody>
                  <a:tcPr marT="91425" marB="91425" marR="91425" marL="91425"/>
                </a:tc>
              </a:tr>
              <a:tr h="381000">
                <a:tc>
                  <a:txBody>
                    <a:bodyPr/>
                    <a:lstStyle/>
                    <a:p>
                      <a:pPr indent="0" lvl="0" marL="0" rtl="0" algn="l">
                        <a:spcBef>
                          <a:spcPts val="0"/>
                        </a:spcBef>
                        <a:spcAft>
                          <a:spcPts val="0"/>
                        </a:spcAft>
                        <a:buNone/>
                      </a:pPr>
                      <a:r>
                        <a:rPr lang="en" sz="1800"/>
                        <a:t>Noise </a:t>
                      </a:r>
                      <a:endParaRPr sz="1800"/>
                    </a:p>
                  </a:txBody>
                  <a:tcPr marT="91425" marB="91425" marR="91425" marL="91425"/>
                </a:tc>
                <a:tc>
                  <a:txBody>
                    <a:bodyPr/>
                    <a:lstStyle/>
                    <a:p>
                      <a:pPr indent="0" lvl="0" marL="0" rtl="0" algn="l">
                        <a:spcBef>
                          <a:spcPts val="0"/>
                        </a:spcBef>
                        <a:spcAft>
                          <a:spcPts val="0"/>
                        </a:spcAft>
                        <a:buNone/>
                      </a:pPr>
                      <a:r>
                        <a:rPr lang="en" sz="1800"/>
                        <a:t>-150 dbm/hz</a:t>
                      </a:r>
                      <a:endParaRPr sz="1800"/>
                    </a:p>
                  </a:txBody>
                  <a:tcPr marT="91425" marB="91425" marR="91425" marL="91425"/>
                </a:tc>
              </a:tr>
            </a:tbl>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7" name="Shape 2457"/>
        <p:cNvGrpSpPr/>
        <p:nvPr/>
      </p:nvGrpSpPr>
      <p:grpSpPr>
        <a:xfrm>
          <a:off x="0" y="0"/>
          <a:ext cx="0" cy="0"/>
          <a:chOff x="0" y="0"/>
          <a:chExt cx="0" cy="0"/>
        </a:xfrm>
      </p:grpSpPr>
      <p:sp>
        <p:nvSpPr>
          <p:cNvPr id="2458" name="Google Shape;2458;p171"/>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Simulation parameters </a:t>
            </a:r>
            <a:endParaRPr sz="3000"/>
          </a:p>
        </p:txBody>
      </p:sp>
      <p:sp>
        <p:nvSpPr>
          <p:cNvPr id="2459" name="Google Shape;2459;p17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Micro-</a:t>
            </a:r>
            <a:r>
              <a:rPr lang="en" sz="1900"/>
              <a:t>cell user  parameters </a:t>
            </a:r>
            <a:endParaRPr sz="1900"/>
          </a:p>
          <a:p>
            <a:pPr indent="0" lvl="0" marL="0" rtl="0" algn="l">
              <a:spcBef>
                <a:spcPts val="0"/>
              </a:spcBef>
              <a:spcAft>
                <a:spcPts val="0"/>
              </a:spcAft>
              <a:buNone/>
            </a:pPr>
            <a:r>
              <a:t/>
            </a:r>
            <a:endParaRPr sz="1900"/>
          </a:p>
          <a:p>
            <a:pPr indent="0" lvl="0" marL="0" rtl="0" algn="l">
              <a:spcBef>
                <a:spcPts val="0"/>
              </a:spcBef>
              <a:spcAft>
                <a:spcPts val="0"/>
              </a:spcAft>
              <a:buNone/>
            </a:pPr>
            <a:r>
              <a:t/>
            </a:r>
            <a:endParaRPr sz="1900"/>
          </a:p>
        </p:txBody>
      </p:sp>
      <p:graphicFrame>
        <p:nvGraphicFramePr>
          <p:cNvPr id="2460" name="Google Shape;2460;p171"/>
          <p:cNvGraphicFramePr/>
          <p:nvPr/>
        </p:nvGraphicFramePr>
        <p:xfrm>
          <a:off x="952500" y="1809750"/>
          <a:ext cx="3000000" cy="3000000"/>
        </p:xfrm>
        <a:graphic>
          <a:graphicData uri="http://schemas.openxmlformats.org/drawingml/2006/table">
            <a:tbl>
              <a:tblPr>
                <a:noFill/>
                <a:tableStyleId>{B5760396-A07F-473A-BEF4-812670E8AF8C}</a:tableStyleId>
              </a:tblPr>
              <a:tblGrid>
                <a:gridCol w="3619500"/>
                <a:gridCol w="3619500"/>
              </a:tblGrid>
              <a:tr h="381000">
                <a:tc>
                  <a:txBody>
                    <a:bodyPr/>
                    <a:lstStyle/>
                    <a:p>
                      <a:pPr indent="0" lvl="0" marL="0" rtl="0" algn="l">
                        <a:spcBef>
                          <a:spcPts val="0"/>
                        </a:spcBef>
                        <a:spcAft>
                          <a:spcPts val="0"/>
                        </a:spcAft>
                        <a:buNone/>
                      </a:pPr>
                      <a:r>
                        <a:rPr lang="en" sz="1800"/>
                        <a:t>Active user density </a:t>
                      </a:r>
                      <a:endParaRPr sz="1800"/>
                    </a:p>
                  </a:txBody>
                  <a:tcPr marT="91425" marB="91425" marR="91425" marL="91425"/>
                </a:tc>
                <a:tc>
                  <a:txBody>
                    <a:bodyPr/>
                    <a:lstStyle/>
                    <a:p>
                      <a:pPr indent="0" lvl="0" marL="0" rtl="0" algn="l">
                        <a:spcBef>
                          <a:spcPts val="0"/>
                        </a:spcBef>
                        <a:spcAft>
                          <a:spcPts val="0"/>
                        </a:spcAft>
                        <a:buNone/>
                      </a:pPr>
                      <a:r>
                        <a:rPr lang="en" sz="1800"/>
                        <a:t>10^-5 user / m^2</a:t>
                      </a:r>
                      <a:endParaRPr sz="1800"/>
                    </a:p>
                  </a:txBody>
                  <a:tcPr marT="91425" marB="91425" marR="91425" marL="91425"/>
                </a:tc>
              </a:tr>
              <a:tr h="381000">
                <a:tc>
                  <a:txBody>
                    <a:bodyPr/>
                    <a:lstStyle/>
                    <a:p>
                      <a:pPr indent="0" lvl="0" marL="0" rtl="0" algn="l">
                        <a:spcBef>
                          <a:spcPts val="0"/>
                        </a:spcBef>
                        <a:spcAft>
                          <a:spcPts val="0"/>
                        </a:spcAft>
                        <a:buNone/>
                      </a:pPr>
                      <a:r>
                        <a:rPr lang="en" sz="1800"/>
                        <a:t>Working state power consumption</a:t>
                      </a:r>
                      <a:endParaRPr sz="1800"/>
                    </a:p>
                  </a:txBody>
                  <a:tcPr marT="91425" marB="91425" marR="91425" marL="91425"/>
                </a:tc>
                <a:tc>
                  <a:txBody>
                    <a:bodyPr/>
                    <a:lstStyle/>
                    <a:p>
                      <a:pPr indent="0" lvl="0" marL="0" rtl="0" algn="l">
                        <a:spcBef>
                          <a:spcPts val="0"/>
                        </a:spcBef>
                        <a:spcAft>
                          <a:spcPts val="0"/>
                        </a:spcAft>
                        <a:buNone/>
                      </a:pPr>
                      <a:r>
                        <a:rPr lang="en" sz="1800"/>
                        <a:t>1.2 W</a:t>
                      </a:r>
                      <a:endParaRPr sz="1800"/>
                    </a:p>
                  </a:txBody>
                  <a:tcPr marT="91425" marB="91425" marR="91425" marL="91425"/>
                </a:tc>
              </a:tr>
              <a:tr h="381000">
                <a:tc>
                  <a:txBody>
                    <a:bodyPr/>
                    <a:lstStyle/>
                    <a:p>
                      <a:pPr indent="0" lvl="0" marL="0" rtl="0" algn="l">
                        <a:spcBef>
                          <a:spcPts val="0"/>
                        </a:spcBef>
                        <a:spcAft>
                          <a:spcPts val="0"/>
                        </a:spcAft>
                        <a:buNone/>
                      </a:pPr>
                      <a:r>
                        <a:rPr lang="en" sz="1800"/>
                        <a:t>Resting state power consumption</a:t>
                      </a:r>
                      <a:endParaRPr sz="1800"/>
                    </a:p>
                  </a:txBody>
                  <a:tcPr marT="91425" marB="91425" marR="91425" marL="91425"/>
                </a:tc>
                <a:tc>
                  <a:txBody>
                    <a:bodyPr/>
                    <a:lstStyle/>
                    <a:p>
                      <a:pPr indent="0" lvl="0" marL="0" rtl="0" algn="l">
                        <a:spcBef>
                          <a:spcPts val="0"/>
                        </a:spcBef>
                        <a:spcAft>
                          <a:spcPts val="0"/>
                        </a:spcAft>
                        <a:buNone/>
                      </a:pPr>
                      <a:r>
                        <a:rPr lang="en" sz="1800"/>
                        <a:t>0.6 W</a:t>
                      </a:r>
                      <a:endParaRPr sz="1800"/>
                    </a:p>
                  </a:txBody>
                  <a:tcPr marT="91425" marB="91425" marR="91425" marL="91425"/>
                </a:tc>
              </a:tr>
              <a:tr h="381000">
                <a:tc>
                  <a:txBody>
                    <a:bodyPr/>
                    <a:lstStyle/>
                    <a:p>
                      <a:pPr indent="0" lvl="0" marL="0" rtl="0" algn="l">
                        <a:spcBef>
                          <a:spcPts val="0"/>
                        </a:spcBef>
                        <a:spcAft>
                          <a:spcPts val="0"/>
                        </a:spcAft>
                        <a:buNone/>
                      </a:pPr>
                      <a:r>
                        <a:rPr lang="en" sz="1800"/>
                        <a:t>Packet size </a:t>
                      </a:r>
                      <a:endParaRPr sz="1800"/>
                    </a:p>
                  </a:txBody>
                  <a:tcPr marT="91425" marB="91425" marR="91425" marL="91425"/>
                </a:tc>
                <a:tc>
                  <a:txBody>
                    <a:bodyPr/>
                    <a:lstStyle/>
                    <a:p>
                      <a:pPr indent="0" lvl="0" marL="0" rtl="0" algn="l">
                        <a:spcBef>
                          <a:spcPts val="0"/>
                        </a:spcBef>
                        <a:spcAft>
                          <a:spcPts val="0"/>
                        </a:spcAft>
                        <a:buNone/>
                      </a:pPr>
                      <a:r>
                        <a:rPr lang="en" sz="1800"/>
                        <a:t>100 bit</a:t>
                      </a:r>
                      <a:endParaRPr sz="1800"/>
                    </a:p>
                  </a:txBody>
                  <a:tcPr marT="91425" marB="91425" marR="91425" marL="91425"/>
                </a:tc>
              </a:tr>
            </a:tbl>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4" name="Shape 2464"/>
        <p:cNvGrpSpPr/>
        <p:nvPr/>
      </p:nvGrpSpPr>
      <p:grpSpPr>
        <a:xfrm>
          <a:off x="0" y="0"/>
          <a:ext cx="0" cy="0"/>
          <a:chOff x="0" y="0"/>
          <a:chExt cx="0" cy="0"/>
        </a:xfrm>
      </p:grpSpPr>
      <p:cxnSp>
        <p:nvCxnSpPr>
          <p:cNvPr id="2465" name="Google Shape;2465;p172"/>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66" name="Google Shape;2466;p172"/>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67" name="Google Shape;2467;p172"/>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68" name="Google Shape;2468;p172"/>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69" name="Google Shape;2469;p172"/>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0" name="Google Shape;2470;p172"/>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1" name="Google Shape;2471;p172"/>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2" name="Google Shape;2472;p172"/>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3" name="Google Shape;2473;p172"/>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4" name="Google Shape;2474;p172"/>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5" name="Google Shape;2475;p172"/>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6" name="Google Shape;2476;p172"/>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7" name="Google Shape;2477;p172"/>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8" name="Google Shape;2478;p172"/>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79" name="Google Shape;2479;p172"/>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0" name="Google Shape;2480;p172"/>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1" name="Google Shape;2481;p172"/>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2" name="Google Shape;2482;p172"/>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3" name="Google Shape;2483;p172"/>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4" name="Google Shape;2484;p172"/>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5" name="Google Shape;2485;p172"/>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6" name="Google Shape;2486;p172"/>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7" name="Google Shape;2487;p172"/>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8" name="Google Shape;2488;p172"/>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89" name="Google Shape;2489;p172"/>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0" name="Google Shape;2490;p172"/>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1" name="Google Shape;2491;p172"/>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2" name="Google Shape;2492;p172"/>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3" name="Google Shape;2493;p172"/>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4" name="Google Shape;2494;p172"/>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5" name="Google Shape;2495;p172"/>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6" name="Google Shape;2496;p172"/>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7" name="Google Shape;2497;p172"/>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8" name="Google Shape;2498;p172"/>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499" name="Google Shape;2499;p172"/>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0" name="Google Shape;2500;p172"/>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1" name="Google Shape;2501;p172"/>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2" name="Google Shape;2502;p172"/>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3" name="Google Shape;2503;p172"/>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4" name="Google Shape;2504;p172"/>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5" name="Google Shape;2505;p172"/>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6" name="Google Shape;2506;p172"/>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7" name="Google Shape;2507;p172"/>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8" name="Google Shape;2508;p172"/>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09" name="Google Shape;2509;p172"/>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10" name="Google Shape;2510;p172"/>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11" name="Google Shape;2511;p172"/>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12" name="Google Shape;2512;p172"/>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513" name="Google Shape;2513;p172"/>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172"/>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Tail-Biting convolution code decoder 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8" name="Shape 2518"/>
        <p:cNvGrpSpPr/>
        <p:nvPr/>
      </p:nvGrpSpPr>
      <p:grpSpPr>
        <a:xfrm>
          <a:off x="0" y="0"/>
          <a:ext cx="0" cy="0"/>
          <a:chOff x="0" y="0"/>
          <a:chExt cx="0" cy="0"/>
        </a:xfrm>
      </p:grpSpPr>
      <p:sp>
        <p:nvSpPr>
          <p:cNvPr id="2519" name="Google Shape;2519;p173"/>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Tail - biting simulation </a:t>
            </a:r>
            <a:endParaRPr sz="3000"/>
          </a:p>
        </p:txBody>
      </p:sp>
      <p:sp>
        <p:nvSpPr>
          <p:cNvPr id="2520" name="Google Shape;2520;p17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the short packet transmission, short codes are usually needed for channel coding such as tail-biting convolution codes. </a:t>
            </a:r>
            <a:endParaRPr sz="1900"/>
          </a:p>
          <a:p>
            <a:pPr indent="-349250" lvl="0" marL="457200" rtl="0" algn="l">
              <a:spcBef>
                <a:spcPts val="0"/>
              </a:spcBef>
              <a:spcAft>
                <a:spcPts val="0"/>
              </a:spcAft>
              <a:buSzPts val="1900"/>
              <a:buChar char="●"/>
            </a:pPr>
            <a:r>
              <a:rPr lang="en" sz="1900"/>
              <a:t>t</a:t>
            </a:r>
            <a:r>
              <a:rPr lang="en" sz="1900"/>
              <a:t>ail - biting convolution codes usually use circular viterbi algorithm (CVA) for decoding. </a:t>
            </a:r>
            <a:endParaRPr sz="1900"/>
          </a:p>
          <a:p>
            <a:pPr indent="-349250" lvl="0" marL="457200" rtl="0" algn="l">
              <a:spcBef>
                <a:spcPts val="0"/>
              </a:spcBef>
              <a:spcAft>
                <a:spcPts val="0"/>
              </a:spcAft>
              <a:buSzPts val="1900"/>
              <a:buChar char="●"/>
            </a:pPr>
            <a:r>
              <a:rPr lang="en" sz="1900"/>
              <a:t>Detection of the circular trap can be used to help control the CVA decoding process, so as to get the fast convergent iterative decoding algorithm.</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cxnSp>
        <p:nvCxnSpPr>
          <p:cNvPr id="410" name="Google Shape;410;p39"/>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1" name="Google Shape;411;p39"/>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2" name="Google Shape;412;p39"/>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3" name="Google Shape;413;p39"/>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4" name="Google Shape;414;p39"/>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5" name="Google Shape;415;p39"/>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6" name="Google Shape;416;p39"/>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7" name="Google Shape;417;p39"/>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8" name="Google Shape;418;p39"/>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19" name="Google Shape;419;p39"/>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0" name="Google Shape;420;p39"/>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1" name="Google Shape;421;p39"/>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2" name="Google Shape;422;p39"/>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3" name="Google Shape;423;p39"/>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4" name="Google Shape;424;p39"/>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5" name="Google Shape;425;p39"/>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6" name="Google Shape;426;p39"/>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7" name="Google Shape;427;p39"/>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8" name="Google Shape;428;p39"/>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29" name="Google Shape;429;p39"/>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0" name="Google Shape;430;p39"/>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1" name="Google Shape;431;p39"/>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2" name="Google Shape;432;p39"/>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3" name="Google Shape;433;p39"/>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4" name="Google Shape;434;p39"/>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5" name="Google Shape;435;p39"/>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6" name="Google Shape;436;p39"/>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7" name="Google Shape;437;p39"/>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8" name="Google Shape;438;p39"/>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39" name="Google Shape;439;p39"/>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0" name="Google Shape;440;p39"/>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1" name="Google Shape;441;p39"/>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2" name="Google Shape;442;p39"/>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3" name="Google Shape;443;p39"/>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4" name="Google Shape;444;p39"/>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5" name="Google Shape;445;p39"/>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6" name="Google Shape;446;p39"/>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7" name="Google Shape;447;p39"/>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8" name="Google Shape;448;p39"/>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49" name="Google Shape;449;p39"/>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0" name="Google Shape;450;p39"/>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1" name="Google Shape;451;p39"/>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2" name="Google Shape;452;p39"/>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3" name="Google Shape;453;p39"/>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4" name="Google Shape;454;p39"/>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5" name="Google Shape;455;p39"/>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6" name="Google Shape;456;p39"/>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57" name="Google Shape;457;p39"/>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458" name="Google Shape;458;p39"/>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9"/>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Comprehensiveness</a:t>
            </a:r>
            <a:r>
              <a:rPr b="1" lang="en" sz="4400">
                <a:solidFill>
                  <a:schemeClr val="lt1"/>
                </a:solidFill>
              </a:rPr>
              <a:t>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4" name="Shape 2524"/>
        <p:cNvGrpSpPr/>
        <p:nvPr/>
      </p:nvGrpSpPr>
      <p:grpSpPr>
        <a:xfrm>
          <a:off x="0" y="0"/>
          <a:ext cx="0" cy="0"/>
          <a:chOff x="0" y="0"/>
          <a:chExt cx="0" cy="0"/>
        </a:xfrm>
      </p:grpSpPr>
      <p:cxnSp>
        <p:nvCxnSpPr>
          <p:cNvPr id="2525" name="Google Shape;2525;p17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26" name="Google Shape;2526;p17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27" name="Google Shape;2527;p17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28" name="Google Shape;2528;p17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29" name="Google Shape;2529;p17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0" name="Google Shape;2530;p17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1" name="Google Shape;2531;p17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2" name="Google Shape;2532;p17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3" name="Google Shape;2533;p17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4" name="Google Shape;2534;p17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5" name="Google Shape;2535;p17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6" name="Google Shape;2536;p17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7" name="Google Shape;2537;p17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8" name="Google Shape;2538;p17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39" name="Google Shape;2539;p17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0" name="Google Shape;2540;p17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1" name="Google Shape;2541;p17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2" name="Google Shape;2542;p17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3" name="Google Shape;2543;p17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4" name="Google Shape;2544;p17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5" name="Google Shape;2545;p17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6" name="Google Shape;2546;p17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7" name="Google Shape;2547;p17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8" name="Google Shape;2548;p17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49" name="Google Shape;2549;p17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0" name="Google Shape;2550;p17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1" name="Google Shape;2551;p17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2" name="Google Shape;2552;p17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3" name="Google Shape;2553;p17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4" name="Google Shape;2554;p17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5" name="Google Shape;2555;p17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6" name="Google Shape;2556;p17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7" name="Google Shape;2557;p17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8" name="Google Shape;2558;p17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59" name="Google Shape;2559;p17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0" name="Google Shape;2560;p17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1" name="Google Shape;2561;p17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2" name="Google Shape;2562;p17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3" name="Google Shape;2563;p17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4" name="Google Shape;2564;p17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5" name="Google Shape;2565;p17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6" name="Google Shape;2566;p17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7" name="Google Shape;2567;p17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8" name="Google Shape;2568;p17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69" name="Google Shape;2569;p17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70" name="Google Shape;2570;p17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71" name="Google Shape;2571;p17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72" name="Google Shape;2572;p17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573" name="Google Shape;2573;p17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174"/>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Compressive sensing </a:t>
            </a:r>
            <a:r>
              <a:rPr b="1" lang="en" sz="4400">
                <a:solidFill>
                  <a:schemeClr val="lt1"/>
                </a:solidFill>
              </a:rPr>
              <a:t>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8" name="Shape 2578"/>
        <p:cNvGrpSpPr/>
        <p:nvPr/>
      </p:nvGrpSpPr>
      <p:grpSpPr>
        <a:xfrm>
          <a:off x="0" y="0"/>
          <a:ext cx="0" cy="0"/>
          <a:chOff x="0" y="0"/>
          <a:chExt cx="0" cy="0"/>
        </a:xfrm>
      </p:grpSpPr>
      <p:sp>
        <p:nvSpPr>
          <p:cNvPr id="2579" name="Google Shape;2579;p175"/>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Compressive sensing </a:t>
            </a:r>
            <a:r>
              <a:rPr lang="en" sz="3000"/>
              <a:t>simulation </a:t>
            </a:r>
            <a:endParaRPr sz="3000"/>
          </a:p>
        </p:txBody>
      </p:sp>
      <p:sp>
        <p:nvSpPr>
          <p:cNvPr id="2580" name="Google Shape;2580;p17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is an important way of data processing, which can recover the raw data from extremely few sample values. </a:t>
            </a:r>
            <a:endParaRPr sz="1900"/>
          </a:p>
          <a:p>
            <a:pPr indent="-349250" lvl="0" marL="457200" rtl="0" algn="l">
              <a:spcBef>
                <a:spcPts val="0"/>
              </a:spcBef>
              <a:spcAft>
                <a:spcPts val="0"/>
              </a:spcAft>
              <a:buSzPts val="1900"/>
              <a:buChar char="●"/>
            </a:pPr>
            <a:r>
              <a:rPr lang="en" sz="1900"/>
              <a:t>The computational complexity of compression sampling is much lower at the transmission than that of receiver. </a:t>
            </a:r>
            <a:endParaRPr sz="1900"/>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4" name="Shape 2584"/>
        <p:cNvGrpSpPr/>
        <p:nvPr/>
      </p:nvGrpSpPr>
      <p:grpSpPr>
        <a:xfrm>
          <a:off x="0" y="0"/>
          <a:ext cx="0" cy="0"/>
          <a:chOff x="0" y="0"/>
          <a:chExt cx="0" cy="0"/>
        </a:xfrm>
      </p:grpSpPr>
      <p:sp>
        <p:nvSpPr>
          <p:cNvPr id="2585" name="Google Shape;2585;p176"/>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Compressive sensing simulation </a:t>
            </a:r>
            <a:endParaRPr sz="3000"/>
          </a:p>
        </p:txBody>
      </p:sp>
      <p:sp>
        <p:nvSpPr>
          <p:cNvPr id="2586" name="Google Shape;2586;p17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CS technology has a great application prospect in the sensor network data aggregation application. </a:t>
            </a:r>
            <a:endParaRPr sz="1900"/>
          </a:p>
          <a:p>
            <a:pPr indent="-349250" lvl="0" marL="457200" rtl="0" algn="l">
              <a:spcBef>
                <a:spcPts val="0"/>
              </a:spcBef>
              <a:spcAft>
                <a:spcPts val="0"/>
              </a:spcAft>
              <a:buSzPts val="1900"/>
              <a:buChar char="●"/>
            </a:pPr>
            <a:r>
              <a:rPr lang="en" sz="1900"/>
              <a:t>Treelet based compressive data  aggregation (T-CDA) is also a data collection method. </a:t>
            </a:r>
            <a:endParaRPr sz="1900"/>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0" name="Shape 2590"/>
        <p:cNvGrpSpPr/>
        <p:nvPr/>
      </p:nvGrpSpPr>
      <p:grpSpPr>
        <a:xfrm>
          <a:off x="0" y="0"/>
          <a:ext cx="0" cy="0"/>
          <a:chOff x="0" y="0"/>
          <a:chExt cx="0" cy="0"/>
        </a:xfrm>
      </p:grpSpPr>
      <p:cxnSp>
        <p:nvCxnSpPr>
          <p:cNvPr id="2591" name="Google Shape;2591;p17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2" name="Google Shape;2592;p17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3" name="Google Shape;2593;p17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4" name="Google Shape;2594;p17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5" name="Google Shape;2595;p17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6" name="Google Shape;2596;p17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7" name="Google Shape;2597;p17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8" name="Google Shape;2598;p17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599" name="Google Shape;2599;p17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0" name="Google Shape;2600;p17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1" name="Google Shape;2601;p17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2" name="Google Shape;2602;p17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3" name="Google Shape;2603;p17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4" name="Google Shape;2604;p17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5" name="Google Shape;2605;p17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6" name="Google Shape;2606;p17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7" name="Google Shape;2607;p17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8" name="Google Shape;2608;p17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09" name="Google Shape;2609;p17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0" name="Google Shape;2610;p17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1" name="Google Shape;2611;p17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2" name="Google Shape;2612;p17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3" name="Google Shape;2613;p17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4" name="Google Shape;2614;p17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5" name="Google Shape;2615;p17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6" name="Google Shape;2616;p17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7" name="Google Shape;2617;p17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8" name="Google Shape;2618;p17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19" name="Google Shape;2619;p17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0" name="Google Shape;2620;p17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1" name="Google Shape;2621;p17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2" name="Google Shape;2622;p17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3" name="Google Shape;2623;p17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4" name="Google Shape;2624;p17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5" name="Google Shape;2625;p17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6" name="Google Shape;2626;p17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7" name="Google Shape;2627;p17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8" name="Google Shape;2628;p17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29" name="Google Shape;2629;p17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0" name="Google Shape;2630;p17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1" name="Google Shape;2631;p17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2" name="Google Shape;2632;p17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3" name="Google Shape;2633;p17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4" name="Google Shape;2634;p17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5" name="Google Shape;2635;p17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6" name="Google Shape;2636;p17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7" name="Google Shape;2637;p17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38" name="Google Shape;2638;p17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639" name="Google Shape;2639;p17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177"/>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User-oriented link adaption in D2D network coding multicast</a:t>
            </a:r>
            <a:endParaRPr b="1" sz="4000">
              <a:solidFill>
                <a:schemeClr val="lt1"/>
              </a:solidFill>
              <a:latin typeface="Montserrat"/>
              <a:ea typeface="Montserrat"/>
              <a:cs typeface="Montserrat"/>
              <a:sym typeface="Montserrat"/>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4" name="Shape 2644"/>
        <p:cNvGrpSpPr/>
        <p:nvPr/>
      </p:nvGrpSpPr>
      <p:grpSpPr>
        <a:xfrm>
          <a:off x="0" y="0"/>
          <a:ext cx="0" cy="0"/>
          <a:chOff x="0" y="0"/>
          <a:chExt cx="0" cy="0"/>
        </a:xfrm>
      </p:grpSpPr>
      <p:sp>
        <p:nvSpPr>
          <p:cNvPr id="2645" name="Google Shape;2645;p178"/>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User-oriented link adaption </a:t>
            </a:r>
            <a:endParaRPr sz="3000"/>
          </a:p>
        </p:txBody>
      </p:sp>
      <p:sp>
        <p:nvSpPr>
          <p:cNvPr id="2646" name="Google Shape;2646;p17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D2D is a candidate technology in 5G.</a:t>
            </a:r>
            <a:endParaRPr sz="1900"/>
          </a:p>
          <a:p>
            <a:pPr indent="-349250" lvl="0" marL="457200" rtl="0" algn="l">
              <a:spcBef>
                <a:spcPts val="0"/>
              </a:spcBef>
              <a:spcAft>
                <a:spcPts val="0"/>
              </a:spcAft>
              <a:buSzPts val="1900"/>
              <a:buChar char="●"/>
            </a:pPr>
            <a:r>
              <a:rPr lang="en" sz="1900"/>
              <a:t>In user - oriented link adaptive method , two multicast channels whose link quality corresponds to the maximum value of the modulation type and the minimum value of coding type are chosen. </a:t>
            </a:r>
            <a:endParaRPr sz="1900"/>
          </a:p>
          <a:p>
            <a:pPr indent="-349250" lvl="0" marL="457200" rtl="0" algn="l">
              <a:spcBef>
                <a:spcPts val="0"/>
              </a:spcBef>
              <a:spcAft>
                <a:spcPts val="0"/>
              </a:spcAft>
              <a:buSzPts val="1900"/>
              <a:buChar char="●"/>
            </a:pPr>
            <a:r>
              <a:rPr lang="en" sz="1900"/>
              <a:t>In order to verify the algorithm’s BER and spectrum efficiency, link simulations are carried out </a:t>
            </a:r>
            <a:endParaRPr sz="1900"/>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0" name="Shape 2650"/>
        <p:cNvGrpSpPr/>
        <p:nvPr/>
      </p:nvGrpSpPr>
      <p:grpSpPr>
        <a:xfrm>
          <a:off x="0" y="0"/>
          <a:ext cx="0" cy="0"/>
          <a:chOff x="0" y="0"/>
          <a:chExt cx="0" cy="0"/>
        </a:xfrm>
      </p:grpSpPr>
      <p:cxnSp>
        <p:nvCxnSpPr>
          <p:cNvPr id="2651" name="Google Shape;2651;p179"/>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2" name="Google Shape;2652;p179"/>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3" name="Google Shape;2653;p179"/>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4" name="Google Shape;2654;p179"/>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5" name="Google Shape;2655;p179"/>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6" name="Google Shape;2656;p179"/>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7" name="Google Shape;2657;p179"/>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8" name="Google Shape;2658;p179"/>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59" name="Google Shape;2659;p179"/>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0" name="Google Shape;2660;p179"/>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1" name="Google Shape;2661;p179"/>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2" name="Google Shape;2662;p179"/>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3" name="Google Shape;2663;p179"/>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4" name="Google Shape;2664;p179"/>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5" name="Google Shape;2665;p179"/>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6" name="Google Shape;2666;p179"/>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7" name="Google Shape;2667;p179"/>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8" name="Google Shape;2668;p179"/>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69" name="Google Shape;2669;p179"/>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0" name="Google Shape;2670;p179"/>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1" name="Google Shape;2671;p179"/>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2" name="Google Shape;2672;p179"/>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3" name="Google Shape;2673;p179"/>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4" name="Google Shape;2674;p179"/>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5" name="Google Shape;2675;p179"/>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6" name="Google Shape;2676;p179"/>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7" name="Google Shape;2677;p179"/>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8" name="Google Shape;2678;p179"/>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9" name="Google Shape;2679;p179"/>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0" name="Google Shape;2680;p179"/>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1" name="Google Shape;2681;p179"/>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2" name="Google Shape;2682;p179"/>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3" name="Google Shape;2683;p179"/>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4" name="Google Shape;2684;p179"/>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5" name="Google Shape;2685;p179"/>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6" name="Google Shape;2686;p179"/>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7" name="Google Shape;2687;p179"/>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8" name="Google Shape;2688;p179"/>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9" name="Google Shape;2689;p179"/>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0" name="Google Shape;2690;p179"/>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1" name="Google Shape;2691;p179"/>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2" name="Google Shape;2692;p179"/>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3" name="Google Shape;2693;p179"/>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4" name="Google Shape;2694;p179"/>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5" name="Google Shape;2695;p179"/>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6" name="Google Shape;2696;p179"/>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7" name="Google Shape;2697;p179"/>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8" name="Google Shape;2698;p179"/>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699" name="Google Shape;2699;p179"/>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179"/>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5G software system level simulation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4" name="Shape 2704"/>
        <p:cNvGrpSpPr/>
        <p:nvPr/>
      </p:nvGrpSpPr>
      <p:grpSpPr>
        <a:xfrm>
          <a:off x="0" y="0"/>
          <a:ext cx="0" cy="0"/>
          <a:chOff x="0" y="0"/>
          <a:chExt cx="0" cy="0"/>
        </a:xfrm>
      </p:grpSpPr>
      <p:cxnSp>
        <p:nvCxnSpPr>
          <p:cNvPr id="2705" name="Google Shape;2705;p180"/>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06" name="Google Shape;2706;p180"/>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07" name="Google Shape;2707;p180"/>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08" name="Google Shape;2708;p180"/>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09" name="Google Shape;2709;p180"/>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0" name="Google Shape;2710;p180"/>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1" name="Google Shape;2711;p180"/>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2" name="Google Shape;2712;p180"/>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3" name="Google Shape;2713;p180"/>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4" name="Google Shape;2714;p180"/>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5" name="Google Shape;2715;p180"/>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6" name="Google Shape;2716;p180"/>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7" name="Google Shape;2717;p180"/>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8" name="Google Shape;2718;p180"/>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9" name="Google Shape;2719;p180"/>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0" name="Google Shape;2720;p180"/>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1" name="Google Shape;2721;p180"/>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2" name="Google Shape;2722;p180"/>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3" name="Google Shape;2723;p180"/>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4" name="Google Shape;2724;p180"/>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5" name="Google Shape;2725;p180"/>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6" name="Google Shape;2726;p180"/>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7" name="Google Shape;2727;p180"/>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8" name="Google Shape;2728;p180"/>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9" name="Google Shape;2729;p180"/>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0" name="Google Shape;2730;p180"/>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1" name="Google Shape;2731;p180"/>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2" name="Google Shape;2732;p180"/>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3" name="Google Shape;2733;p180"/>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4" name="Google Shape;2734;p180"/>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5" name="Google Shape;2735;p180"/>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6" name="Google Shape;2736;p180"/>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7" name="Google Shape;2737;p180"/>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8" name="Google Shape;2738;p180"/>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9" name="Google Shape;2739;p180"/>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0" name="Google Shape;2740;p180"/>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1" name="Google Shape;2741;p180"/>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2" name="Google Shape;2742;p180"/>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3" name="Google Shape;2743;p180"/>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4" name="Google Shape;2744;p180"/>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5" name="Google Shape;2745;p180"/>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6" name="Google Shape;2746;p180"/>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7" name="Google Shape;2747;p180"/>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8" name="Google Shape;2748;p180"/>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9" name="Google Shape;2749;p180"/>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50" name="Google Shape;2750;p180"/>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51" name="Google Shape;2751;p180"/>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52" name="Google Shape;2752;p180"/>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753" name="Google Shape;2753;p180"/>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180"/>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Test evaluation methods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8" name="Shape 2758"/>
        <p:cNvGrpSpPr/>
        <p:nvPr/>
      </p:nvGrpSpPr>
      <p:grpSpPr>
        <a:xfrm>
          <a:off x="0" y="0"/>
          <a:ext cx="0" cy="0"/>
          <a:chOff x="0" y="0"/>
          <a:chExt cx="0" cy="0"/>
        </a:xfrm>
      </p:grpSpPr>
      <p:sp>
        <p:nvSpPr>
          <p:cNvPr id="2759" name="Google Shape;2759;p181"/>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Test evaluation methods</a:t>
            </a:r>
            <a:endParaRPr sz="3000"/>
          </a:p>
        </p:txBody>
      </p:sp>
      <p:sp>
        <p:nvSpPr>
          <p:cNvPr id="2760" name="Google Shape;2760;p18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 good evaluation system requires basic features of completeness , simplicity, better usability etc. </a:t>
            </a:r>
            <a:endParaRPr sz="1900"/>
          </a:p>
          <a:p>
            <a:pPr indent="-349250" lvl="0" marL="457200" rtl="0" algn="l">
              <a:spcBef>
                <a:spcPts val="0"/>
              </a:spcBef>
              <a:spcAft>
                <a:spcPts val="0"/>
              </a:spcAft>
              <a:buSzPts val="1900"/>
              <a:buChar char="●"/>
            </a:pPr>
            <a:r>
              <a:rPr lang="en" sz="1900"/>
              <a:t>For the comprehensive , accurate and efficient evaluation of 5G network technologies, the study should at least include following aspects : </a:t>
            </a:r>
            <a:endParaRPr sz="1900"/>
          </a:p>
          <a:p>
            <a:pPr indent="-349250" lvl="0" marL="457200" rtl="0" algn="l">
              <a:spcBef>
                <a:spcPts val="0"/>
              </a:spcBef>
              <a:spcAft>
                <a:spcPts val="0"/>
              </a:spcAft>
              <a:buSzPts val="1900"/>
              <a:buChar char="●"/>
            </a:pPr>
            <a:r>
              <a:rPr lang="en" sz="1900"/>
              <a:t>Design of new performance indicators</a:t>
            </a:r>
            <a:endParaRPr sz="1900"/>
          </a:p>
          <a:p>
            <a:pPr indent="-349250" lvl="0" marL="457200" rtl="0" algn="l">
              <a:spcBef>
                <a:spcPts val="0"/>
              </a:spcBef>
              <a:spcAft>
                <a:spcPts val="0"/>
              </a:spcAft>
              <a:buSzPts val="1900"/>
              <a:buChar char="●"/>
            </a:pPr>
            <a:r>
              <a:rPr lang="en" sz="1900"/>
              <a:t>Redesign of traditional indicators in 5G network</a:t>
            </a:r>
            <a:endParaRPr sz="1900"/>
          </a:p>
          <a:p>
            <a:pPr indent="-349250" lvl="0" marL="457200" rtl="0" algn="l">
              <a:spcBef>
                <a:spcPts val="0"/>
              </a:spcBef>
              <a:spcAft>
                <a:spcPts val="0"/>
              </a:spcAft>
              <a:buSzPts val="1900"/>
              <a:buChar char="●"/>
            </a:pPr>
            <a:r>
              <a:rPr lang="en" sz="1900"/>
              <a:t>Network function virtualization </a:t>
            </a:r>
            <a:endParaRPr sz="1900"/>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4" name="Shape 2764"/>
        <p:cNvGrpSpPr/>
        <p:nvPr/>
      </p:nvGrpSpPr>
      <p:grpSpPr>
        <a:xfrm>
          <a:off x="0" y="0"/>
          <a:ext cx="0" cy="0"/>
          <a:chOff x="0" y="0"/>
          <a:chExt cx="0" cy="0"/>
        </a:xfrm>
      </p:grpSpPr>
      <p:sp>
        <p:nvSpPr>
          <p:cNvPr id="2765" name="Google Shape;2765;p182"/>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Design of new performance indicators</a:t>
            </a:r>
            <a:endParaRPr sz="3000"/>
          </a:p>
        </p:txBody>
      </p:sp>
      <p:sp>
        <p:nvSpPr>
          <p:cNvPr id="2766" name="Google Shape;2766;p18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New KPI’s introduced by 5G networks are :</a:t>
            </a:r>
            <a:endParaRPr sz="1900"/>
          </a:p>
          <a:p>
            <a:pPr indent="-349250" lvl="0" marL="457200" rtl="0" algn="l">
              <a:spcBef>
                <a:spcPts val="0"/>
              </a:spcBef>
              <a:spcAft>
                <a:spcPts val="0"/>
              </a:spcAft>
              <a:buSzPts val="1900"/>
              <a:buChar char="●"/>
            </a:pPr>
            <a:r>
              <a:rPr lang="en" sz="1900"/>
              <a:t>Connection density</a:t>
            </a:r>
            <a:endParaRPr sz="1900"/>
          </a:p>
          <a:p>
            <a:pPr indent="-349250" lvl="0" marL="457200" rtl="0" algn="l">
              <a:spcBef>
                <a:spcPts val="0"/>
              </a:spcBef>
              <a:spcAft>
                <a:spcPts val="0"/>
              </a:spcAft>
              <a:buSzPts val="1900"/>
              <a:buChar char="●"/>
            </a:pPr>
            <a:r>
              <a:rPr lang="en" sz="1900"/>
              <a:t>Traffic volume density</a:t>
            </a:r>
            <a:endParaRPr sz="1900"/>
          </a:p>
          <a:p>
            <a:pPr indent="-349250" lvl="0" marL="457200" rtl="0" algn="l">
              <a:spcBef>
                <a:spcPts val="0"/>
              </a:spcBef>
              <a:spcAft>
                <a:spcPts val="0"/>
              </a:spcAft>
              <a:buSzPts val="1900"/>
              <a:buChar char="●"/>
            </a:pPr>
            <a:r>
              <a:rPr lang="en" sz="1900"/>
              <a:t>Minimum guaranteed rate</a:t>
            </a:r>
            <a:endParaRPr sz="1900"/>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0" name="Shape 2770"/>
        <p:cNvGrpSpPr/>
        <p:nvPr/>
      </p:nvGrpSpPr>
      <p:grpSpPr>
        <a:xfrm>
          <a:off x="0" y="0"/>
          <a:ext cx="0" cy="0"/>
          <a:chOff x="0" y="0"/>
          <a:chExt cx="0" cy="0"/>
        </a:xfrm>
      </p:grpSpPr>
      <p:sp>
        <p:nvSpPr>
          <p:cNvPr id="2771" name="Google Shape;2771;p183"/>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Redesign of traditional indicators</a:t>
            </a:r>
            <a:endParaRPr sz="3000"/>
          </a:p>
        </p:txBody>
      </p:sp>
      <p:sp>
        <p:nvSpPr>
          <p:cNvPr id="2772" name="Google Shape;2772;p18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Virtual resources model is introduced after introduction of the virtual technologies. </a:t>
            </a:r>
            <a:endParaRPr sz="1900"/>
          </a:p>
          <a:p>
            <a:pPr indent="-349250" lvl="0" marL="457200" rtl="0" algn="l">
              <a:spcBef>
                <a:spcPts val="0"/>
              </a:spcBef>
              <a:spcAft>
                <a:spcPts val="0"/>
              </a:spcAft>
              <a:buSzPts val="1900"/>
              <a:buChar char="●"/>
            </a:pPr>
            <a:r>
              <a:rPr lang="en" sz="1900"/>
              <a:t>There are big breakthroughs and innovations in some 5G new technologies in terms of design of network resources model and new concepts and designs are introduced , which are not compatible with designs in the past.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Comprehensiveness </a:t>
            </a:r>
            <a:r>
              <a:rPr lang="en" sz="3000"/>
              <a:t>:  </a:t>
            </a:r>
            <a:endParaRPr sz="3000"/>
          </a:p>
        </p:txBody>
      </p:sp>
      <p:sp>
        <p:nvSpPr>
          <p:cNvPr id="465" name="Google Shape;465;p4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Demand for testing &amp; evaluating comprehensiveness mainly involves two aspects :</a:t>
            </a:r>
            <a:endParaRPr sz="1900"/>
          </a:p>
          <a:p>
            <a:pPr indent="-349250" lvl="0" marL="457200" rtl="0" algn="l">
              <a:spcBef>
                <a:spcPts val="0"/>
              </a:spcBef>
              <a:spcAft>
                <a:spcPts val="0"/>
              </a:spcAft>
              <a:buSzPts val="1900"/>
              <a:buChar char="●"/>
            </a:pPr>
            <a:r>
              <a:rPr lang="en" sz="1900"/>
              <a:t>It lies in the comprehensive support for the evaluation of 5G performance indicators.</a:t>
            </a:r>
            <a:endParaRPr sz="1900"/>
          </a:p>
          <a:p>
            <a:pPr indent="-349250" lvl="0" marL="457200" rtl="0" algn="l">
              <a:spcBef>
                <a:spcPts val="0"/>
              </a:spcBef>
              <a:spcAft>
                <a:spcPts val="0"/>
              </a:spcAft>
              <a:buSzPts val="1900"/>
              <a:buChar char="●"/>
            </a:pPr>
            <a:r>
              <a:rPr lang="en" sz="1900"/>
              <a:t>It lies in the comprehensive support for the diversification of candidate technologies. </a:t>
            </a:r>
            <a:endParaRPr sz="1900"/>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6" name="Shape 2776"/>
        <p:cNvGrpSpPr/>
        <p:nvPr/>
      </p:nvGrpSpPr>
      <p:grpSpPr>
        <a:xfrm>
          <a:off x="0" y="0"/>
          <a:ext cx="0" cy="0"/>
          <a:chOff x="0" y="0"/>
          <a:chExt cx="0" cy="0"/>
        </a:xfrm>
      </p:grpSpPr>
      <p:sp>
        <p:nvSpPr>
          <p:cNvPr id="2777" name="Google Shape;2777;p184"/>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Network function virtualization </a:t>
            </a:r>
            <a:endParaRPr sz="3000"/>
          </a:p>
        </p:txBody>
      </p:sp>
      <p:sp>
        <p:nvSpPr>
          <p:cNvPr id="2778" name="Google Shape;2778;p18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There can be three layers : infrastructure layer , control layer and application layer. </a:t>
            </a:r>
            <a:endParaRPr sz="1900"/>
          </a:p>
          <a:p>
            <a:pPr indent="-349250" lvl="0" marL="457200" rtl="0" algn="l">
              <a:spcBef>
                <a:spcPts val="0"/>
              </a:spcBef>
              <a:spcAft>
                <a:spcPts val="0"/>
              </a:spcAft>
              <a:buSzPts val="1900"/>
              <a:buChar char="●"/>
            </a:pPr>
            <a:r>
              <a:rPr lang="en" sz="1900"/>
              <a:t>Infrastructure layer : it is supported by various kinds of network equipment nodes such as macro eNB and micro eNB.</a:t>
            </a:r>
            <a:endParaRPr sz="1900"/>
          </a:p>
          <a:p>
            <a:pPr indent="-349250" lvl="0" marL="457200" rtl="0" algn="l">
              <a:spcBef>
                <a:spcPts val="0"/>
              </a:spcBef>
              <a:spcAft>
                <a:spcPts val="0"/>
              </a:spcAft>
              <a:buSzPts val="1900"/>
              <a:buChar char="●"/>
            </a:pPr>
            <a:r>
              <a:rPr lang="en" sz="1900"/>
              <a:t>Control layer : it is composed of a series of distributed management node. </a:t>
            </a:r>
            <a:endParaRPr sz="1900"/>
          </a:p>
          <a:p>
            <a:pPr indent="-349250" lvl="0" marL="457200" rtl="0" algn="l">
              <a:spcBef>
                <a:spcPts val="0"/>
              </a:spcBef>
              <a:spcAft>
                <a:spcPts val="0"/>
              </a:spcAft>
              <a:buSzPts val="1900"/>
              <a:buChar char="●"/>
            </a:pPr>
            <a:r>
              <a:rPr lang="en" sz="1900"/>
              <a:t>Application layer : it is made up of many different services and applications.  </a:t>
            </a:r>
            <a:endParaRPr sz="1900"/>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2" name="Shape 2782"/>
        <p:cNvGrpSpPr/>
        <p:nvPr/>
      </p:nvGrpSpPr>
      <p:grpSpPr>
        <a:xfrm>
          <a:off x="0" y="0"/>
          <a:ext cx="0" cy="0"/>
          <a:chOff x="0" y="0"/>
          <a:chExt cx="0" cy="0"/>
        </a:xfrm>
      </p:grpSpPr>
      <p:sp>
        <p:nvSpPr>
          <p:cNvPr id="2783" name="Google Shape;2783;p185"/>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Network function virtualization </a:t>
            </a:r>
            <a:endParaRPr sz="3000"/>
          </a:p>
        </p:txBody>
      </p:sp>
      <p:sp>
        <p:nvSpPr>
          <p:cNvPr id="2784" name="Google Shape;2784;p18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Infrastructure layer is supported by various kinds of network equipment nodes, such as macro eNB and micro eNB. </a:t>
            </a:r>
            <a:r>
              <a:rPr lang="en" sz="1900"/>
              <a:t> </a:t>
            </a:r>
            <a:endParaRPr sz="1900"/>
          </a:p>
          <a:p>
            <a:pPr indent="-349250" lvl="0" marL="457200" rtl="0" algn="l">
              <a:spcBef>
                <a:spcPts val="0"/>
              </a:spcBef>
              <a:spcAft>
                <a:spcPts val="0"/>
              </a:spcAft>
              <a:buSzPts val="1900"/>
              <a:buChar char="●"/>
            </a:pPr>
            <a:r>
              <a:rPr lang="en" sz="1900"/>
              <a:t>The services are scheduled and allocated by management nodes.</a:t>
            </a:r>
            <a:endParaRPr sz="1900"/>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8" name="Shape 2788"/>
        <p:cNvGrpSpPr/>
        <p:nvPr/>
      </p:nvGrpSpPr>
      <p:grpSpPr>
        <a:xfrm>
          <a:off x="0" y="0"/>
          <a:ext cx="0" cy="0"/>
          <a:chOff x="0" y="0"/>
          <a:chExt cx="0" cy="0"/>
        </a:xfrm>
      </p:grpSpPr>
      <p:cxnSp>
        <p:nvCxnSpPr>
          <p:cNvPr id="2789" name="Google Shape;2789;p18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0" name="Google Shape;2790;p18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1" name="Google Shape;2791;p18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2" name="Google Shape;2792;p18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3" name="Google Shape;2793;p18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4" name="Google Shape;2794;p18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5" name="Google Shape;2795;p18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6" name="Google Shape;2796;p18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7" name="Google Shape;2797;p18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8" name="Google Shape;2798;p18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9" name="Google Shape;2799;p18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0" name="Google Shape;2800;p18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1" name="Google Shape;2801;p18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2" name="Google Shape;2802;p18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3" name="Google Shape;2803;p18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4" name="Google Shape;2804;p18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5" name="Google Shape;2805;p18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6" name="Google Shape;2806;p18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7" name="Google Shape;2807;p18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8" name="Google Shape;2808;p18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9" name="Google Shape;2809;p18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0" name="Google Shape;2810;p18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1" name="Google Shape;2811;p18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2" name="Google Shape;2812;p18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3" name="Google Shape;2813;p18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4" name="Google Shape;2814;p18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5" name="Google Shape;2815;p18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6" name="Google Shape;2816;p18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7" name="Google Shape;2817;p18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8" name="Google Shape;2818;p18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9" name="Google Shape;2819;p18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0" name="Google Shape;2820;p18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1" name="Google Shape;2821;p18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2" name="Google Shape;2822;p18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3" name="Google Shape;2823;p18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4" name="Google Shape;2824;p18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5" name="Google Shape;2825;p18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6" name="Google Shape;2826;p18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7" name="Google Shape;2827;p18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8" name="Google Shape;2828;p18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9" name="Google Shape;2829;p18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0" name="Google Shape;2830;p18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1" name="Google Shape;2831;p18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2" name="Google Shape;2832;p18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3" name="Google Shape;2833;p18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4" name="Google Shape;2834;p18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5" name="Google Shape;2835;p18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6" name="Google Shape;2836;p18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837" name="Google Shape;2837;p18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186"/>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Key simulation technologies </a:t>
            </a:r>
            <a:r>
              <a:rPr b="1" lang="en" sz="4400">
                <a:solidFill>
                  <a:schemeClr val="lt1"/>
                </a:solidFill>
              </a:rPr>
              <a:t>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2" name="Shape 2842"/>
        <p:cNvGrpSpPr/>
        <p:nvPr/>
      </p:nvGrpSpPr>
      <p:grpSpPr>
        <a:xfrm>
          <a:off x="0" y="0"/>
          <a:ext cx="0" cy="0"/>
          <a:chOff x="0" y="0"/>
          <a:chExt cx="0" cy="0"/>
        </a:xfrm>
      </p:grpSpPr>
      <p:sp>
        <p:nvSpPr>
          <p:cNvPr id="2843" name="Google Shape;2843;p187"/>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Key simulation technologies</a:t>
            </a:r>
            <a:r>
              <a:rPr lang="en" sz="3000"/>
              <a:t> </a:t>
            </a:r>
            <a:endParaRPr sz="3000"/>
          </a:p>
        </p:txBody>
      </p:sp>
      <p:sp>
        <p:nvSpPr>
          <p:cNvPr id="2844" name="Google Shape;2844;p18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Key technologies of 5G system simulation design are :</a:t>
            </a:r>
            <a:endParaRPr sz="1900"/>
          </a:p>
          <a:p>
            <a:pPr indent="-349250" lvl="0" marL="457200" rtl="0" algn="l">
              <a:spcBef>
                <a:spcPts val="0"/>
              </a:spcBef>
              <a:spcAft>
                <a:spcPts val="0"/>
              </a:spcAft>
              <a:buSzPts val="1900"/>
              <a:buChar char="●"/>
            </a:pPr>
            <a:r>
              <a:rPr lang="en" sz="1900"/>
              <a:t>Dynamic simulation modelling technology</a:t>
            </a:r>
            <a:endParaRPr sz="1900"/>
          </a:p>
          <a:p>
            <a:pPr indent="-349250" lvl="0" marL="457200" rtl="0" algn="l">
              <a:spcBef>
                <a:spcPts val="0"/>
              </a:spcBef>
              <a:spcAft>
                <a:spcPts val="0"/>
              </a:spcAft>
              <a:buSzPts val="1900"/>
              <a:buChar char="●"/>
            </a:pPr>
            <a:r>
              <a:rPr lang="en" sz="1900"/>
              <a:t>Management technology of virtualized computational resources.</a:t>
            </a:r>
            <a:endParaRPr sz="1900"/>
          </a:p>
          <a:p>
            <a:pPr indent="-349250" lvl="0" marL="457200" rtl="0" algn="l">
              <a:spcBef>
                <a:spcPts val="0"/>
              </a:spcBef>
              <a:spcAft>
                <a:spcPts val="0"/>
              </a:spcAft>
              <a:buSzPts val="1900"/>
              <a:buChar char="●"/>
            </a:pPr>
            <a:r>
              <a:rPr lang="en" sz="1900"/>
              <a:t>Multi-core parallel simulation technology</a:t>
            </a:r>
            <a:endParaRPr sz="1900"/>
          </a:p>
          <a:p>
            <a:pPr indent="-349250" lvl="0" marL="457200" rtl="0" algn="l">
              <a:spcBef>
                <a:spcPts val="0"/>
              </a:spcBef>
              <a:spcAft>
                <a:spcPts val="0"/>
              </a:spcAft>
              <a:buSzPts val="1900"/>
              <a:buChar char="●"/>
            </a:pPr>
            <a:r>
              <a:rPr lang="en" sz="1900"/>
              <a:t>Hardware acceleration simulation technology</a:t>
            </a:r>
            <a:endParaRPr sz="1900"/>
          </a:p>
          <a:p>
            <a:pPr indent="-349250" lvl="0" marL="457200" rtl="0" algn="l">
              <a:spcBef>
                <a:spcPts val="0"/>
              </a:spcBef>
              <a:spcAft>
                <a:spcPts val="0"/>
              </a:spcAft>
              <a:buSzPts val="1900"/>
              <a:buChar char="●"/>
            </a:pPr>
            <a:r>
              <a:rPr lang="en" sz="1900"/>
              <a:t>Real time transmission technology</a:t>
            </a:r>
            <a:endParaRPr sz="1900"/>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8" name="Shape 2848"/>
        <p:cNvGrpSpPr/>
        <p:nvPr/>
      </p:nvGrpSpPr>
      <p:grpSpPr>
        <a:xfrm>
          <a:off x="0" y="0"/>
          <a:ext cx="0" cy="0"/>
          <a:chOff x="0" y="0"/>
          <a:chExt cx="0" cy="0"/>
        </a:xfrm>
      </p:grpSpPr>
      <p:sp>
        <p:nvSpPr>
          <p:cNvPr id="2849" name="Google Shape;2849;p188"/>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Dynamic</a:t>
            </a:r>
            <a:r>
              <a:rPr lang="en" sz="3000"/>
              <a:t> simulation modelling</a:t>
            </a:r>
            <a:endParaRPr sz="3000"/>
          </a:p>
        </p:txBody>
      </p:sp>
      <p:sp>
        <p:nvSpPr>
          <p:cNvPr id="2850" name="Google Shape;2850;p18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It is embodied in following aspects</a:t>
            </a:r>
            <a:r>
              <a:rPr lang="en" sz="1900"/>
              <a:t> :</a:t>
            </a:r>
            <a:endParaRPr sz="1900"/>
          </a:p>
          <a:p>
            <a:pPr indent="-349250" lvl="0" marL="457200" rtl="0" algn="l">
              <a:spcBef>
                <a:spcPts val="0"/>
              </a:spcBef>
              <a:spcAft>
                <a:spcPts val="0"/>
              </a:spcAft>
              <a:buSzPts val="1900"/>
              <a:buChar char="●"/>
            </a:pPr>
            <a:r>
              <a:rPr lang="en" sz="1900"/>
              <a:t>Networking scenario is complicated &amp; changeable </a:t>
            </a:r>
            <a:endParaRPr sz="1900"/>
          </a:p>
          <a:p>
            <a:pPr indent="-349250" lvl="0" marL="457200" rtl="0" algn="l">
              <a:spcBef>
                <a:spcPts val="0"/>
              </a:spcBef>
              <a:spcAft>
                <a:spcPts val="0"/>
              </a:spcAft>
              <a:buSzPts val="1900"/>
              <a:buChar char="●"/>
            </a:pPr>
            <a:r>
              <a:rPr lang="en" sz="1900"/>
              <a:t>Network model is evolving</a:t>
            </a:r>
            <a:endParaRPr sz="1900"/>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4" name="Shape 2854"/>
        <p:cNvGrpSpPr/>
        <p:nvPr/>
      </p:nvGrpSpPr>
      <p:grpSpPr>
        <a:xfrm>
          <a:off x="0" y="0"/>
          <a:ext cx="0" cy="0"/>
          <a:chOff x="0" y="0"/>
          <a:chExt cx="0" cy="0"/>
        </a:xfrm>
      </p:grpSpPr>
      <p:sp>
        <p:nvSpPr>
          <p:cNvPr id="2855" name="Google Shape;2855;p189"/>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Dynamic simulation modelling process</a:t>
            </a:r>
            <a:endParaRPr sz="3000"/>
          </a:p>
        </p:txBody>
      </p:sp>
      <p:sp>
        <p:nvSpPr>
          <p:cNvPr id="2856" name="Google Shape;2856;p18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It is composed of following steps :</a:t>
            </a:r>
            <a:endParaRPr sz="1900"/>
          </a:p>
          <a:p>
            <a:pPr indent="-349250" lvl="0" marL="457200" rtl="0" algn="l">
              <a:spcBef>
                <a:spcPts val="0"/>
              </a:spcBef>
              <a:spcAft>
                <a:spcPts val="0"/>
              </a:spcAft>
              <a:buSzPts val="1900"/>
              <a:buChar char="●"/>
            </a:pPr>
            <a:r>
              <a:rPr lang="en" sz="1900"/>
              <a:t>The simulation model is decomposed. It is composed of 5 layers.</a:t>
            </a:r>
            <a:endParaRPr sz="1900"/>
          </a:p>
          <a:p>
            <a:pPr indent="-349250" lvl="0" marL="457200" rtl="0" algn="l">
              <a:spcBef>
                <a:spcPts val="0"/>
              </a:spcBef>
              <a:spcAft>
                <a:spcPts val="0"/>
              </a:spcAft>
              <a:buSzPts val="1900"/>
              <a:buChar char="●"/>
            </a:pPr>
            <a:r>
              <a:rPr lang="en" sz="1900"/>
              <a:t>Simulation parameter library is generated according to the model and the requirements.</a:t>
            </a:r>
            <a:endParaRPr sz="1900"/>
          </a:p>
          <a:p>
            <a:pPr indent="-349250" lvl="0" marL="457200" rtl="0" algn="l">
              <a:spcBef>
                <a:spcPts val="0"/>
              </a:spcBef>
              <a:spcAft>
                <a:spcPts val="0"/>
              </a:spcAft>
              <a:buSzPts val="1900"/>
              <a:buChar char="●"/>
            </a:pPr>
            <a:r>
              <a:rPr lang="en" sz="1900"/>
              <a:t>The corresponding function libraries are mapped by the model. </a:t>
            </a:r>
            <a:endParaRPr sz="1900"/>
          </a:p>
          <a:p>
            <a:pPr indent="0" lvl="0" marL="457200" rtl="0" algn="l">
              <a:spcBef>
                <a:spcPts val="0"/>
              </a:spcBef>
              <a:spcAft>
                <a:spcPts val="0"/>
              </a:spcAft>
              <a:buNone/>
            </a:pPr>
            <a:r>
              <a:t/>
            </a:r>
            <a:endParaRPr sz="1900"/>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0" name="Shape 2860"/>
        <p:cNvGrpSpPr/>
        <p:nvPr/>
      </p:nvGrpSpPr>
      <p:grpSpPr>
        <a:xfrm>
          <a:off x="0" y="0"/>
          <a:ext cx="0" cy="0"/>
          <a:chOff x="0" y="0"/>
          <a:chExt cx="0" cy="0"/>
        </a:xfrm>
      </p:grpSpPr>
      <p:sp>
        <p:nvSpPr>
          <p:cNvPr id="2861" name="Google Shape;2861;p190"/>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Dynamic simulation modelling process</a:t>
            </a:r>
            <a:endParaRPr sz="3000"/>
          </a:p>
        </p:txBody>
      </p:sp>
      <p:sp>
        <p:nvSpPr>
          <p:cNvPr id="2862" name="Google Shape;2862;p19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It is composed of following steps :</a:t>
            </a:r>
            <a:endParaRPr sz="1900"/>
          </a:p>
          <a:p>
            <a:pPr indent="-349250" lvl="0" marL="457200" rtl="0" algn="l">
              <a:spcBef>
                <a:spcPts val="0"/>
              </a:spcBef>
              <a:spcAft>
                <a:spcPts val="0"/>
              </a:spcAft>
              <a:buSzPts val="1900"/>
              <a:buChar char="●"/>
            </a:pPr>
            <a:r>
              <a:rPr lang="en" sz="1900"/>
              <a:t>According to the simulation requirements, the mapped function library and parameter library are organically organised to become a complete simulation process.</a:t>
            </a:r>
            <a:endParaRPr sz="1900"/>
          </a:p>
          <a:p>
            <a:pPr indent="-349250" lvl="0" marL="457200" rtl="0" algn="l">
              <a:spcBef>
                <a:spcPts val="0"/>
              </a:spcBef>
              <a:spcAft>
                <a:spcPts val="0"/>
              </a:spcAft>
              <a:buSzPts val="1900"/>
              <a:buChar char="●"/>
            </a:pPr>
            <a:r>
              <a:rPr lang="en" sz="1900"/>
              <a:t> By dynamically configuring the parameter library, function library and the simulation process , we can get the specific simulation tasks, which can get the specific simulation tasks , which directly faces the users and need to provide friendly configuration management interface. </a:t>
            </a:r>
            <a:endParaRPr sz="1900"/>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6" name="Shape 2866"/>
        <p:cNvGrpSpPr/>
        <p:nvPr/>
      </p:nvGrpSpPr>
      <p:grpSpPr>
        <a:xfrm>
          <a:off x="0" y="0"/>
          <a:ext cx="0" cy="0"/>
          <a:chOff x="0" y="0"/>
          <a:chExt cx="0" cy="0"/>
        </a:xfrm>
      </p:grpSpPr>
      <p:sp>
        <p:nvSpPr>
          <p:cNvPr id="2867" name="Google Shape;2867;p191"/>
          <p:cNvSpPr txBox="1"/>
          <p:nvPr>
            <p:ph type="ctrTitle"/>
          </p:nvPr>
        </p:nvSpPr>
        <p:spPr>
          <a:xfrm>
            <a:off x="671250" y="399900"/>
            <a:ext cx="82641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Virtual computational resources management technology</a:t>
            </a:r>
            <a:endParaRPr sz="3000"/>
          </a:p>
        </p:txBody>
      </p:sp>
      <p:sp>
        <p:nvSpPr>
          <p:cNvPr id="2868" name="Google Shape;2868;p19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virtual computational resources management technology is broken into three parts :</a:t>
            </a:r>
            <a:endParaRPr sz="1900"/>
          </a:p>
          <a:p>
            <a:pPr indent="-349250" lvl="0" marL="457200" rtl="0" algn="l">
              <a:spcBef>
                <a:spcPts val="0"/>
              </a:spcBef>
              <a:spcAft>
                <a:spcPts val="0"/>
              </a:spcAft>
              <a:buSzPts val="1900"/>
              <a:buChar char="●"/>
            </a:pPr>
            <a:r>
              <a:rPr lang="en" sz="1900"/>
              <a:t>The simulation requirements are mapped into computational tasks that can be deployed independently. </a:t>
            </a:r>
            <a:endParaRPr sz="1900"/>
          </a:p>
          <a:p>
            <a:pPr indent="-349250" lvl="0" marL="457200" rtl="0" algn="l">
              <a:spcBef>
                <a:spcPts val="0"/>
              </a:spcBef>
              <a:spcAft>
                <a:spcPts val="0"/>
              </a:spcAft>
              <a:buSzPts val="1900"/>
              <a:buChar char="●"/>
            </a:pPr>
            <a:r>
              <a:rPr lang="en" sz="1900"/>
              <a:t>Various kinds of hardware resources can be virtualized into three kinds of virtual resources : computational, storage &amp; communication resources.</a:t>
            </a:r>
            <a:endParaRPr sz="1900"/>
          </a:p>
          <a:p>
            <a:pPr indent="-349250" lvl="0" marL="457200" rtl="0" algn="l">
              <a:spcBef>
                <a:spcPts val="0"/>
              </a:spcBef>
              <a:spcAft>
                <a:spcPts val="0"/>
              </a:spcAft>
              <a:buSzPts val="1900"/>
              <a:buChar char="●"/>
            </a:pPr>
            <a:r>
              <a:rPr lang="en" sz="1900"/>
              <a:t>Binding the virtual resource dynamically to computational tasks. </a:t>
            </a:r>
            <a:endParaRPr sz="1900"/>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2" name="Shape 2872"/>
        <p:cNvGrpSpPr/>
        <p:nvPr/>
      </p:nvGrpSpPr>
      <p:grpSpPr>
        <a:xfrm>
          <a:off x="0" y="0"/>
          <a:ext cx="0" cy="0"/>
          <a:chOff x="0" y="0"/>
          <a:chExt cx="0" cy="0"/>
        </a:xfrm>
      </p:grpSpPr>
      <p:cxnSp>
        <p:nvCxnSpPr>
          <p:cNvPr id="2873" name="Google Shape;2873;p192"/>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4" name="Google Shape;2874;p192"/>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5" name="Google Shape;2875;p192"/>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6" name="Google Shape;2876;p192"/>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7" name="Google Shape;2877;p192"/>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8" name="Google Shape;2878;p192"/>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9" name="Google Shape;2879;p192"/>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0" name="Google Shape;2880;p192"/>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1" name="Google Shape;2881;p192"/>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2" name="Google Shape;2882;p192"/>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3" name="Google Shape;2883;p192"/>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4" name="Google Shape;2884;p192"/>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5" name="Google Shape;2885;p192"/>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6" name="Google Shape;2886;p192"/>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7" name="Google Shape;2887;p192"/>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8" name="Google Shape;2888;p192"/>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9" name="Google Shape;2889;p192"/>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0" name="Google Shape;2890;p192"/>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1" name="Google Shape;2891;p192"/>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2" name="Google Shape;2892;p192"/>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3" name="Google Shape;2893;p192"/>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4" name="Google Shape;2894;p192"/>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5" name="Google Shape;2895;p192"/>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6" name="Google Shape;2896;p192"/>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7" name="Google Shape;2897;p192"/>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8" name="Google Shape;2898;p192"/>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9" name="Google Shape;2899;p192"/>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0" name="Google Shape;2900;p192"/>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1" name="Google Shape;2901;p192"/>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2" name="Google Shape;2902;p192"/>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3" name="Google Shape;2903;p192"/>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4" name="Google Shape;2904;p192"/>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5" name="Google Shape;2905;p192"/>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6" name="Google Shape;2906;p192"/>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7" name="Google Shape;2907;p192"/>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8" name="Google Shape;2908;p192"/>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9" name="Google Shape;2909;p192"/>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0" name="Google Shape;2910;p192"/>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1" name="Google Shape;2911;p192"/>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2" name="Google Shape;2912;p192"/>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3" name="Google Shape;2913;p192"/>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4" name="Google Shape;2914;p192"/>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5" name="Google Shape;2915;p192"/>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6" name="Google Shape;2916;p192"/>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7" name="Google Shape;2917;p192"/>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8" name="Google Shape;2918;p192"/>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9" name="Google Shape;2919;p192"/>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20" name="Google Shape;2920;p192"/>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921" name="Google Shape;2921;p192"/>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192"/>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Key simulation technologies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6" name="Shape 2926"/>
        <p:cNvGrpSpPr/>
        <p:nvPr/>
      </p:nvGrpSpPr>
      <p:grpSpPr>
        <a:xfrm>
          <a:off x="0" y="0"/>
          <a:ext cx="0" cy="0"/>
          <a:chOff x="0" y="0"/>
          <a:chExt cx="0" cy="0"/>
        </a:xfrm>
      </p:grpSpPr>
      <p:sp>
        <p:nvSpPr>
          <p:cNvPr id="2927" name="Google Shape;2927;p193"/>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Multiple -core parallel simulation  </a:t>
            </a:r>
            <a:r>
              <a:rPr lang="en" sz="3000"/>
              <a:t>technology</a:t>
            </a:r>
            <a:endParaRPr sz="3000"/>
          </a:p>
        </p:txBody>
      </p:sp>
      <p:sp>
        <p:nvSpPr>
          <p:cNvPr id="2928" name="Google Shape;2928;p19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Simulation platform design based on multi-core parallel computation covers hardware, operating systems, parallel technology, simulation software, models and algorithm designs etc. </a:t>
            </a:r>
            <a:endParaRPr sz="1900"/>
          </a:p>
          <a:p>
            <a:pPr indent="-349250" lvl="0" marL="457200" rtl="0" algn="l">
              <a:spcBef>
                <a:spcPts val="0"/>
              </a:spcBef>
              <a:spcAft>
                <a:spcPts val="0"/>
              </a:spcAft>
              <a:buSzPts val="1900"/>
              <a:buChar char="●"/>
            </a:pPr>
            <a:r>
              <a:rPr lang="en" sz="1900"/>
              <a:t>From the hardware level,  parallel server scheme or high performance host system can be chosen to support high computing power. </a:t>
            </a:r>
            <a:endParaRPr sz="1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Comprehensiveness </a:t>
            </a:r>
            <a:r>
              <a:rPr lang="en" sz="3000"/>
              <a:t> :  </a:t>
            </a:r>
            <a:endParaRPr sz="3000"/>
          </a:p>
        </p:txBody>
      </p:sp>
      <p:sp>
        <p:nvSpPr>
          <p:cNvPr id="471" name="Google Shape;471;p4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5G evaluation indicators system will include the objective indicators like :</a:t>
            </a:r>
            <a:endParaRPr sz="1900"/>
          </a:p>
          <a:p>
            <a:pPr indent="-349250" lvl="0" marL="457200" rtl="0" algn="l">
              <a:spcBef>
                <a:spcPts val="0"/>
              </a:spcBef>
              <a:spcAft>
                <a:spcPts val="0"/>
              </a:spcAft>
              <a:buSzPts val="1900"/>
              <a:buChar char="●"/>
            </a:pPr>
            <a:r>
              <a:rPr lang="en" sz="1900"/>
              <a:t>Transmission</a:t>
            </a:r>
            <a:endParaRPr sz="1900"/>
          </a:p>
          <a:p>
            <a:pPr indent="-349250" lvl="0" marL="457200" rtl="0" algn="l">
              <a:spcBef>
                <a:spcPts val="0"/>
              </a:spcBef>
              <a:spcAft>
                <a:spcPts val="0"/>
              </a:spcAft>
              <a:buSzPts val="1900"/>
              <a:buChar char="●"/>
            </a:pPr>
            <a:r>
              <a:rPr lang="en" sz="1900"/>
              <a:t>Network</a:t>
            </a:r>
            <a:endParaRPr sz="1900"/>
          </a:p>
          <a:p>
            <a:pPr indent="-349250" lvl="0" marL="457200" rtl="0" algn="l">
              <a:spcBef>
                <a:spcPts val="0"/>
              </a:spcBef>
              <a:spcAft>
                <a:spcPts val="0"/>
              </a:spcAft>
              <a:buSzPts val="1900"/>
              <a:buChar char="●"/>
            </a:pPr>
            <a:r>
              <a:rPr lang="en" sz="1900"/>
              <a:t>User experience indicators</a:t>
            </a:r>
            <a:endParaRPr sz="1900"/>
          </a:p>
          <a:p>
            <a:pPr indent="0" lvl="0" marL="0" rtl="0" algn="l">
              <a:spcBef>
                <a:spcPts val="0"/>
              </a:spcBef>
              <a:spcAft>
                <a:spcPts val="0"/>
              </a:spcAft>
              <a:buNone/>
            </a:pPr>
            <a:r>
              <a:t/>
            </a:r>
            <a:endParaRPr sz="1900"/>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2" name="Shape 2932"/>
        <p:cNvGrpSpPr/>
        <p:nvPr/>
      </p:nvGrpSpPr>
      <p:grpSpPr>
        <a:xfrm>
          <a:off x="0" y="0"/>
          <a:ext cx="0" cy="0"/>
          <a:chOff x="0" y="0"/>
          <a:chExt cx="0" cy="0"/>
        </a:xfrm>
      </p:grpSpPr>
      <p:sp>
        <p:nvSpPr>
          <p:cNvPr id="2933" name="Google Shape;2933;p194"/>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Multiple -core parallel simulation  technology</a:t>
            </a:r>
            <a:endParaRPr sz="3000"/>
          </a:p>
        </p:txBody>
      </p:sp>
      <p:sp>
        <p:nvSpPr>
          <p:cNvPr id="2934" name="Google Shape;2934;p19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Operating system allocates process, storage and other hardware resources for parallel tasks, realizing the inter-process communications. </a:t>
            </a:r>
            <a:endParaRPr sz="1900"/>
          </a:p>
          <a:p>
            <a:pPr indent="-349250" lvl="0" marL="457200" rtl="0" algn="l">
              <a:spcBef>
                <a:spcPts val="0"/>
              </a:spcBef>
              <a:spcAft>
                <a:spcPts val="0"/>
              </a:spcAft>
              <a:buSzPts val="1900"/>
              <a:buChar char="●"/>
            </a:pPr>
            <a:r>
              <a:rPr lang="en" sz="1900"/>
              <a:t>Parallel technologies generally include messaging, shared storage and data parallel.</a:t>
            </a:r>
            <a:endParaRPr sz="1900"/>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8" name="Shape 2938"/>
        <p:cNvGrpSpPr/>
        <p:nvPr/>
      </p:nvGrpSpPr>
      <p:grpSpPr>
        <a:xfrm>
          <a:off x="0" y="0"/>
          <a:ext cx="0" cy="0"/>
          <a:chOff x="0" y="0"/>
          <a:chExt cx="0" cy="0"/>
        </a:xfrm>
      </p:grpSpPr>
      <p:sp>
        <p:nvSpPr>
          <p:cNvPr id="2939" name="Google Shape;2939;p195"/>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Multiple -core parallel simulation  technology</a:t>
            </a:r>
            <a:endParaRPr sz="3000"/>
          </a:p>
        </p:txBody>
      </p:sp>
      <p:sp>
        <p:nvSpPr>
          <p:cNvPr id="2940" name="Google Shape;2940;p19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Parallelization of simulation software is the key work of multi-core parallel design of simulation platform, which need to consider the following design requirements :</a:t>
            </a:r>
            <a:endParaRPr sz="1900"/>
          </a:p>
          <a:p>
            <a:pPr indent="-349250" lvl="0" marL="457200" rtl="0" algn="l">
              <a:spcBef>
                <a:spcPts val="0"/>
              </a:spcBef>
              <a:spcAft>
                <a:spcPts val="0"/>
              </a:spcAft>
              <a:buSzPts val="1900"/>
              <a:buChar char="●"/>
            </a:pPr>
            <a:r>
              <a:rPr lang="en" sz="1900"/>
              <a:t>Simulation software is decomposed in parallel from the aspects of function, algorithm and operands.</a:t>
            </a:r>
            <a:endParaRPr sz="1900"/>
          </a:p>
          <a:p>
            <a:pPr indent="-349250" lvl="0" marL="457200" rtl="0" algn="l">
              <a:spcBef>
                <a:spcPts val="0"/>
              </a:spcBef>
              <a:spcAft>
                <a:spcPts val="0"/>
              </a:spcAft>
              <a:buSzPts val="1900"/>
              <a:buChar char="●"/>
            </a:pPr>
            <a:r>
              <a:rPr lang="en" sz="1900"/>
              <a:t>The reasonable division design of simulation function modules can reduce the communications data between parallel sub tasks.  </a:t>
            </a:r>
            <a:endParaRPr sz="1900"/>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4" name="Shape 2944"/>
        <p:cNvGrpSpPr/>
        <p:nvPr/>
      </p:nvGrpSpPr>
      <p:grpSpPr>
        <a:xfrm>
          <a:off x="0" y="0"/>
          <a:ext cx="0" cy="0"/>
          <a:chOff x="0" y="0"/>
          <a:chExt cx="0" cy="0"/>
        </a:xfrm>
      </p:grpSpPr>
      <p:sp>
        <p:nvSpPr>
          <p:cNvPr id="2945" name="Google Shape;2945;p196"/>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Multiple -core parallel simulation  technology</a:t>
            </a:r>
            <a:endParaRPr sz="3000"/>
          </a:p>
        </p:txBody>
      </p:sp>
      <p:sp>
        <p:nvSpPr>
          <p:cNvPr id="2946" name="Google Shape;2946;p19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Multiple CPU-GPU heterogeneous platform has multiple layers of parallel execution ability in task level and data level. </a:t>
            </a:r>
            <a:endParaRPr sz="1900"/>
          </a:p>
          <a:p>
            <a:pPr indent="0" lvl="0" marL="0" rtl="0" algn="l">
              <a:spcBef>
                <a:spcPts val="0"/>
              </a:spcBef>
              <a:spcAft>
                <a:spcPts val="0"/>
              </a:spcAft>
              <a:buNone/>
            </a:pPr>
            <a:r>
              <a:rPr lang="en" sz="1900"/>
              <a:t>The model’s mapping process has the following three levels :</a:t>
            </a:r>
            <a:endParaRPr sz="1900"/>
          </a:p>
          <a:p>
            <a:pPr indent="-349250" lvl="0" marL="457200" rtl="0" algn="l">
              <a:spcBef>
                <a:spcPts val="0"/>
              </a:spcBef>
              <a:spcAft>
                <a:spcPts val="0"/>
              </a:spcAft>
              <a:buSzPts val="1900"/>
              <a:buChar char="●"/>
            </a:pPr>
            <a:r>
              <a:rPr lang="en" sz="1900"/>
              <a:t>Mapping from simulation model instance to logical process.</a:t>
            </a:r>
            <a:endParaRPr sz="1900"/>
          </a:p>
          <a:p>
            <a:pPr indent="-349250" lvl="0" marL="457200" rtl="0" algn="l">
              <a:spcBef>
                <a:spcPts val="0"/>
              </a:spcBef>
              <a:spcAft>
                <a:spcPts val="0"/>
              </a:spcAft>
              <a:buSzPts val="1900"/>
              <a:buChar char="●"/>
            </a:pPr>
            <a:r>
              <a:rPr lang="en" sz="1900"/>
              <a:t>Mapping from logical process to thread.</a:t>
            </a:r>
            <a:endParaRPr sz="1900"/>
          </a:p>
          <a:p>
            <a:pPr indent="-349250" lvl="0" marL="457200" rtl="0" algn="l">
              <a:spcBef>
                <a:spcPts val="0"/>
              </a:spcBef>
              <a:spcAft>
                <a:spcPts val="0"/>
              </a:spcAft>
              <a:buSzPts val="1900"/>
              <a:buChar char="●"/>
            </a:pPr>
            <a:r>
              <a:rPr lang="en" sz="1900"/>
              <a:t>Mapping from thread to processor cores. </a:t>
            </a:r>
            <a:endParaRPr sz="1900"/>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0" name="Shape 2950"/>
        <p:cNvGrpSpPr/>
        <p:nvPr/>
      </p:nvGrpSpPr>
      <p:grpSpPr>
        <a:xfrm>
          <a:off x="0" y="0"/>
          <a:ext cx="0" cy="0"/>
          <a:chOff x="0" y="0"/>
          <a:chExt cx="0" cy="0"/>
        </a:xfrm>
      </p:grpSpPr>
      <p:sp>
        <p:nvSpPr>
          <p:cNvPr id="2951" name="Google Shape;2951;p197"/>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Hardware acceleration </a:t>
            </a:r>
            <a:r>
              <a:rPr lang="en" sz="3000"/>
              <a:t> simulation  technology</a:t>
            </a:r>
            <a:endParaRPr sz="3000"/>
          </a:p>
        </p:txBody>
      </p:sp>
      <p:sp>
        <p:nvSpPr>
          <p:cNvPr id="2952" name="Google Shape;2952;p19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uses hardware modules rather than the software modules to make full use of the inherent fast hardware features.</a:t>
            </a:r>
            <a:endParaRPr sz="1900"/>
          </a:p>
          <a:p>
            <a:pPr indent="-349250" lvl="0" marL="457200" rtl="0" algn="l">
              <a:spcBef>
                <a:spcPts val="0"/>
              </a:spcBef>
              <a:spcAft>
                <a:spcPts val="0"/>
              </a:spcAft>
              <a:buSzPts val="1900"/>
              <a:buChar char="●"/>
            </a:pPr>
            <a:r>
              <a:rPr lang="en" sz="1900"/>
              <a:t>Hardware uses high performance FPGA board which has strong computing power and logical processing ability.</a:t>
            </a:r>
            <a:endParaRPr sz="1900"/>
          </a:p>
          <a:p>
            <a:pPr indent="-349250" lvl="0" marL="457200" rtl="0" algn="l">
              <a:spcBef>
                <a:spcPts val="0"/>
              </a:spcBef>
              <a:spcAft>
                <a:spcPts val="0"/>
              </a:spcAft>
              <a:buSzPts val="1900"/>
              <a:buChar char="●"/>
            </a:pPr>
            <a:r>
              <a:rPr lang="en" sz="1900"/>
              <a:t>FPGA board has stronger floating point computing power than CPU server &amp; stronger task management, resource scheduling and other logic handling abilities than GPU server. </a:t>
            </a:r>
            <a:endParaRPr sz="1900"/>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6" name="Shape 2956"/>
        <p:cNvGrpSpPr/>
        <p:nvPr/>
      </p:nvGrpSpPr>
      <p:grpSpPr>
        <a:xfrm>
          <a:off x="0" y="0"/>
          <a:ext cx="0" cy="0"/>
          <a:chOff x="0" y="0"/>
          <a:chExt cx="0" cy="0"/>
        </a:xfrm>
      </p:grpSpPr>
      <p:sp>
        <p:nvSpPr>
          <p:cNvPr id="2957" name="Google Shape;2957;p198"/>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Hardware acceleration  simulation  technology</a:t>
            </a:r>
            <a:endParaRPr sz="3000"/>
          </a:p>
        </p:txBody>
      </p:sp>
      <p:sp>
        <p:nvSpPr>
          <p:cNvPr id="2958" name="Google Shape;2958;p19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implementation process of hardware acceleration simulation is: </a:t>
            </a:r>
            <a:endParaRPr sz="1900"/>
          </a:p>
          <a:p>
            <a:pPr indent="-349250" lvl="0" marL="457200" rtl="0" algn="l">
              <a:spcBef>
                <a:spcPts val="0"/>
              </a:spcBef>
              <a:spcAft>
                <a:spcPts val="0"/>
              </a:spcAft>
              <a:buSzPts val="1900"/>
              <a:buChar char="●"/>
            </a:pPr>
            <a:r>
              <a:rPr lang="en" sz="1900"/>
              <a:t>Key technology research</a:t>
            </a:r>
            <a:endParaRPr sz="1900"/>
          </a:p>
          <a:p>
            <a:pPr indent="-349250" lvl="0" marL="457200" rtl="0" algn="l">
              <a:spcBef>
                <a:spcPts val="0"/>
              </a:spcBef>
              <a:spcAft>
                <a:spcPts val="0"/>
              </a:spcAft>
              <a:buSzPts val="1900"/>
              <a:buChar char="●"/>
            </a:pPr>
            <a:r>
              <a:rPr lang="en" sz="1900"/>
              <a:t>FPGA based hardware accelerator card system is designed.</a:t>
            </a:r>
            <a:endParaRPr sz="1900"/>
          </a:p>
          <a:p>
            <a:pPr indent="-349250" lvl="0" marL="457200" rtl="0" algn="l">
              <a:spcBef>
                <a:spcPts val="0"/>
              </a:spcBef>
              <a:spcAft>
                <a:spcPts val="0"/>
              </a:spcAft>
              <a:buSzPts val="1900"/>
              <a:buChar char="●"/>
            </a:pPr>
            <a:r>
              <a:rPr lang="en" sz="1900"/>
              <a:t>Configuration data is loaded. </a:t>
            </a:r>
            <a:endParaRPr sz="1900"/>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2" name="Shape 2962"/>
        <p:cNvGrpSpPr/>
        <p:nvPr/>
      </p:nvGrpSpPr>
      <p:grpSpPr>
        <a:xfrm>
          <a:off x="0" y="0"/>
          <a:ext cx="0" cy="0"/>
          <a:chOff x="0" y="0"/>
          <a:chExt cx="0" cy="0"/>
        </a:xfrm>
      </p:grpSpPr>
      <p:sp>
        <p:nvSpPr>
          <p:cNvPr id="2963" name="Google Shape;2963;p199"/>
          <p:cNvSpPr txBox="1"/>
          <p:nvPr>
            <p:ph type="ctrTitle"/>
          </p:nvPr>
        </p:nvSpPr>
        <p:spPr>
          <a:xfrm>
            <a:off x="671250" y="399900"/>
            <a:ext cx="8472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 time transmission</a:t>
            </a:r>
            <a:r>
              <a:rPr lang="en" sz="3000"/>
              <a:t> technology</a:t>
            </a:r>
            <a:endParaRPr sz="3000"/>
          </a:p>
        </p:txBody>
      </p:sp>
      <p:sp>
        <p:nvSpPr>
          <p:cNvPr id="2964" name="Google Shape;2964;p19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Network architecture can extend hardware processing ability of the simulation platform through the way of extending server nodes.</a:t>
            </a:r>
            <a:endParaRPr sz="1900"/>
          </a:p>
          <a:p>
            <a:pPr indent="-349250" lvl="0" marL="457200" rtl="0" algn="l">
              <a:spcBef>
                <a:spcPts val="0"/>
              </a:spcBef>
              <a:spcAft>
                <a:spcPts val="0"/>
              </a:spcAft>
              <a:buSzPts val="1900"/>
              <a:buChar char="●"/>
            </a:pPr>
            <a:r>
              <a:rPr lang="en" sz="1900"/>
              <a:t>After the high strength computational tasks are parallelized, the computational time of each independent parallel subtask becomes shorter, which is usually within hundreds of microseconds. </a:t>
            </a:r>
            <a:endParaRPr sz="1900"/>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8" name="Shape 2968"/>
        <p:cNvGrpSpPr/>
        <p:nvPr/>
      </p:nvGrpSpPr>
      <p:grpSpPr>
        <a:xfrm>
          <a:off x="0" y="0"/>
          <a:ext cx="0" cy="0"/>
          <a:chOff x="0" y="0"/>
          <a:chExt cx="0" cy="0"/>
        </a:xfrm>
      </p:grpSpPr>
      <p:cxnSp>
        <p:nvCxnSpPr>
          <p:cNvPr id="2969" name="Google Shape;2969;p200"/>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0" name="Google Shape;2970;p200"/>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1" name="Google Shape;2971;p200"/>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2" name="Google Shape;2972;p200"/>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3" name="Google Shape;2973;p200"/>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4" name="Google Shape;2974;p200"/>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5" name="Google Shape;2975;p200"/>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6" name="Google Shape;2976;p200"/>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7" name="Google Shape;2977;p200"/>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8" name="Google Shape;2978;p200"/>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9" name="Google Shape;2979;p200"/>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0" name="Google Shape;2980;p200"/>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1" name="Google Shape;2981;p200"/>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2" name="Google Shape;2982;p200"/>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3" name="Google Shape;2983;p200"/>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4" name="Google Shape;2984;p200"/>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5" name="Google Shape;2985;p200"/>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6" name="Google Shape;2986;p200"/>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7" name="Google Shape;2987;p200"/>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8" name="Google Shape;2988;p200"/>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9" name="Google Shape;2989;p200"/>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0" name="Google Shape;2990;p200"/>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1" name="Google Shape;2991;p200"/>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2" name="Google Shape;2992;p200"/>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3" name="Google Shape;2993;p200"/>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4" name="Google Shape;2994;p200"/>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5" name="Google Shape;2995;p200"/>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6" name="Google Shape;2996;p200"/>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7" name="Google Shape;2997;p200"/>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8" name="Google Shape;2998;p200"/>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9" name="Google Shape;2999;p200"/>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0" name="Google Shape;3000;p200"/>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1" name="Google Shape;3001;p200"/>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2" name="Google Shape;3002;p200"/>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3" name="Google Shape;3003;p200"/>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4" name="Google Shape;3004;p200"/>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5" name="Google Shape;3005;p200"/>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6" name="Google Shape;3006;p200"/>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7" name="Google Shape;3007;p200"/>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8" name="Google Shape;3008;p200"/>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9" name="Google Shape;3009;p200"/>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0" name="Google Shape;3010;p200"/>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1" name="Google Shape;3011;p200"/>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2" name="Google Shape;3012;p200"/>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3" name="Google Shape;3013;p200"/>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4" name="Google Shape;3014;p200"/>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5" name="Google Shape;3015;p200"/>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6" name="Google Shape;3016;p200"/>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017" name="Google Shape;3017;p200"/>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200"/>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Introduction to simulation cases</a:t>
            </a:r>
            <a:endParaRPr b="1" sz="4000">
              <a:solidFill>
                <a:schemeClr val="lt1"/>
              </a:solidFill>
              <a:latin typeface="Montserrat"/>
              <a:ea typeface="Montserrat"/>
              <a:cs typeface="Montserrat"/>
              <a:sym typeface="Montserrat"/>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2" name="Shape 3022"/>
        <p:cNvGrpSpPr/>
        <p:nvPr/>
      </p:nvGrpSpPr>
      <p:grpSpPr>
        <a:xfrm>
          <a:off x="0" y="0"/>
          <a:ext cx="0" cy="0"/>
          <a:chOff x="0" y="0"/>
          <a:chExt cx="0" cy="0"/>
        </a:xfrm>
      </p:grpSpPr>
      <p:sp>
        <p:nvSpPr>
          <p:cNvPr id="3023" name="Google Shape;3023;p201"/>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system level simulation</a:t>
            </a:r>
            <a:endParaRPr sz="3000"/>
          </a:p>
        </p:txBody>
      </p:sp>
      <p:sp>
        <p:nvSpPr>
          <p:cNvPr id="3024" name="Google Shape;3024;p20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Simulation parameter description</a:t>
            </a:r>
            <a:endParaRPr sz="1900"/>
          </a:p>
          <a:p>
            <a:pPr indent="-349250" lvl="0" marL="457200" rtl="0" algn="l">
              <a:spcBef>
                <a:spcPts val="0"/>
              </a:spcBef>
              <a:spcAft>
                <a:spcPts val="0"/>
              </a:spcAft>
              <a:buSzPts val="1900"/>
              <a:buChar char="●"/>
            </a:pPr>
            <a:r>
              <a:rPr lang="en" sz="1900"/>
              <a:t>It uses MU-MIMO model to simulate LTE DL system performance.</a:t>
            </a:r>
            <a:endParaRPr sz="1900"/>
          </a:p>
          <a:p>
            <a:pPr indent="-349250" lvl="0" marL="457200" rtl="0" algn="l">
              <a:spcBef>
                <a:spcPts val="0"/>
              </a:spcBef>
              <a:spcAft>
                <a:spcPts val="0"/>
              </a:spcAft>
              <a:buSzPts val="1900"/>
              <a:buChar char="●"/>
            </a:pPr>
            <a:r>
              <a:rPr lang="en" sz="1900"/>
              <a:t>Channel matrix formed with 128 BS tx antennas, 1 rx antenna , 15 users scheduled in a single cell at the same time.</a:t>
            </a:r>
            <a:endParaRPr sz="1900"/>
          </a:p>
          <a:p>
            <a:pPr indent="-349250" lvl="0" marL="457200" rtl="0" algn="l">
              <a:spcBef>
                <a:spcPts val="0"/>
              </a:spcBef>
              <a:spcAft>
                <a:spcPts val="0"/>
              </a:spcAft>
              <a:buSzPts val="1900"/>
              <a:buChar char="●"/>
            </a:pPr>
            <a:r>
              <a:rPr lang="en" sz="1900"/>
              <a:t>CPU memory : 256GB</a:t>
            </a:r>
            <a:endParaRPr sz="1900"/>
          </a:p>
          <a:p>
            <a:pPr indent="-349250" lvl="0" marL="457200" rtl="0" algn="l">
              <a:spcBef>
                <a:spcPts val="0"/>
              </a:spcBef>
              <a:spcAft>
                <a:spcPts val="0"/>
              </a:spcAft>
              <a:buSzPts val="1900"/>
              <a:buChar char="●"/>
            </a:pPr>
            <a:r>
              <a:rPr lang="en" sz="1900"/>
              <a:t>Windows server</a:t>
            </a:r>
            <a:endParaRPr sz="1900"/>
          </a:p>
          <a:p>
            <a:pPr indent="-349250" lvl="0" marL="457200" rtl="0" algn="l">
              <a:spcBef>
                <a:spcPts val="0"/>
              </a:spcBef>
              <a:spcAft>
                <a:spcPts val="0"/>
              </a:spcAft>
              <a:buSzPts val="1900"/>
              <a:buChar char="●"/>
            </a:pPr>
            <a:r>
              <a:rPr lang="en" sz="1900"/>
              <a:t>MATLAB </a:t>
            </a:r>
            <a:endParaRPr sz="1900"/>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8" name="Shape 3028"/>
        <p:cNvGrpSpPr/>
        <p:nvPr/>
      </p:nvGrpSpPr>
      <p:grpSpPr>
        <a:xfrm>
          <a:off x="0" y="0"/>
          <a:ext cx="0" cy="0"/>
          <a:chOff x="0" y="0"/>
          <a:chExt cx="0" cy="0"/>
        </a:xfrm>
      </p:grpSpPr>
      <p:sp>
        <p:nvSpPr>
          <p:cNvPr id="3029" name="Google Shape;3029;p202"/>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Radio resource optimization Of UDN</a:t>
            </a:r>
            <a:endParaRPr sz="3000"/>
          </a:p>
        </p:txBody>
      </p:sp>
      <p:sp>
        <p:nvSpPr>
          <p:cNvPr id="3030" name="Google Shape;3030;p20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Site number required to be coordinated will also increase in resources allocation, making resource allocation more difficult.</a:t>
            </a:r>
            <a:endParaRPr sz="1900"/>
          </a:p>
          <a:p>
            <a:pPr indent="-349250" lvl="0" marL="457200" rtl="0" algn="l">
              <a:spcBef>
                <a:spcPts val="0"/>
              </a:spcBef>
              <a:spcAft>
                <a:spcPts val="0"/>
              </a:spcAft>
              <a:buSzPts val="1900"/>
              <a:buChar char="●"/>
            </a:pPr>
            <a:r>
              <a:rPr lang="en" sz="1900"/>
              <a:t>The site deployment in hotspot areas shows a trend of high density and no programming.</a:t>
            </a:r>
            <a:endParaRPr sz="1900"/>
          </a:p>
          <a:p>
            <a:pPr indent="0" lvl="0" marL="457200" rtl="0" algn="l">
              <a:spcBef>
                <a:spcPts val="0"/>
              </a:spcBef>
              <a:spcAft>
                <a:spcPts val="0"/>
              </a:spcAft>
              <a:buNone/>
            </a:pPr>
            <a:r>
              <a:t/>
            </a:r>
            <a:endParaRPr sz="1900"/>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4" name="Shape 3034"/>
        <p:cNvGrpSpPr/>
        <p:nvPr/>
      </p:nvGrpSpPr>
      <p:grpSpPr>
        <a:xfrm>
          <a:off x="0" y="0"/>
          <a:ext cx="0" cy="0"/>
          <a:chOff x="0" y="0"/>
          <a:chExt cx="0" cy="0"/>
        </a:xfrm>
      </p:grpSpPr>
      <p:sp>
        <p:nvSpPr>
          <p:cNvPr id="3035" name="Google Shape;3035;p203"/>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Statistical modelling simulation</a:t>
            </a:r>
            <a:endParaRPr sz="3000"/>
          </a:p>
        </p:txBody>
      </p:sp>
      <p:sp>
        <p:nvSpPr>
          <p:cNvPr id="3036" name="Google Shape;3036;p20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This simulation is of UL interference</a:t>
            </a:r>
            <a:endParaRPr sz="1900"/>
          </a:p>
          <a:p>
            <a:pPr indent="-349250" lvl="0" marL="457200" rtl="0" algn="l">
              <a:spcBef>
                <a:spcPts val="0"/>
              </a:spcBef>
              <a:spcAft>
                <a:spcPts val="0"/>
              </a:spcAft>
              <a:buSzPts val="1900"/>
              <a:buChar char="●"/>
            </a:pPr>
            <a:r>
              <a:rPr lang="en" sz="1900"/>
              <a:t>In OFDMA based frequency multiplexing network, inter-cell interference has become one of the key factors that restrict the improvement of system performance. </a:t>
            </a:r>
            <a:endParaRPr sz="1900"/>
          </a:p>
          <a:p>
            <a:pPr indent="-349250" lvl="0" marL="457200" rtl="0" algn="l">
              <a:spcBef>
                <a:spcPts val="0"/>
              </a:spcBef>
              <a:spcAft>
                <a:spcPts val="0"/>
              </a:spcAft>
              <a:buSzPts val="1900"/>
              <a:buChar char="●"/>
            </a:pPr>
            <a:r>
              <a:rPr lang="en" sz="1900"/>
              <a:t>In the past network deployment, it is often difficult to choose appropriate control parameters and only conservative settings can be made according to limited experience. </a:t>
            </a:r>
            <a:endParaRPr sz="19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a:t>
            </a:r>
            <a:r>
              <a:rPr lang="en" sz="3000"/>
              <a:t>omprehensiveness :  </a:t>
            </a:r>
            <a:endParaRPr sz="3000"/>
          </a:p>
        </p:txBody>
      </p:sp>
      <p:sp>
        <p:nvSpPr>
          <p:cNvPr id="477" name="Google Shape;477;p4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5G candidate technologies can be divided into two categories :</a:t>
            </a:r>
            <a:endParaRPr sz="1900"/>
          </a:p>
          <a:p>
            <a:pPr indent="-349250" lvl="0" marL="457200" rtl="0" algn="l">
              <a:spcBef>
                <a:spcPts val="0"/>
              </a:spcBef>
              <a:spcAft>
                <a:spcPts val="0"/>
              </a:spcAft>
              <a:buSzPts val="1900"/>
              <a:buChar char="●"/>
            </a:pPr>
            <a:r>
              <a:rPr lang="en" sz="1900"/>
              <a:t>Air interface technology</a:t>
            </a:r>
            <a:endParaRPr sz="1900"/>
          </a:p>
          <a:p>
            <a:pPr indent="-349250" lvl="0" marL="457200" rtl="0" algn="l">
              <a:spcBef>
                <a:spcPts val="0"/>
              </a:spcBef>
              <a:spcAft>
                <a:spcPts val="0"/>
              </a:spcAft>
              <a:buSzPts val="1900"/>
              <a:buChar char="●"/>
            </a:pPr>
            <a:r>
              <a:rPr lang="en" sz="1900"/>
              <a:t>Network technology</a:t>
            </a:r>
            <a:endParaRPr sz="1900"/>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0" name="Shape 3040"/>
        <p:cNvGrpSpPr/>
        <p:nvPr/>
      </p:nvGrpSpPr>
      <p:grpSpPr>
        <a:xfrm>
          <a:off x="0" y="0"/>
          <a:ext cx="0" cy="0"/>
          <a:chOff x="0" y="0"/>
          <a:chExt cx="0" cy="0"/>
        </a:xfrm>
      </p:grpSpPr>
      <p:sp>
        <p:nvSpPr>
          <p:cNvPr id="3041" name="Google Shape;3041;p204"/>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Local mobile cloud assisted computation offloading</a:t>
            </a:r>
            <a:endParaRPr sz="3000"/>
          </a:p>
        </p:txBody>
      </p:sp>
      <p:sp>
        <p:nvSpPr>
          <p:cNvPr id="3042" name="Google Shape;3042;p20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Computation offloading technology is an important application of mobile cloud computing.</a:t>
            </a:r>
            <a:endParaRPr sz="1900"/>
          </a:p>
          <a:p>
            <a:pPr indent="-349250" lvl="0" marL="457200" rtl="0" algn="l">
              <a:spcBef>
                <a:spcPts val="0"/>
              </a:spcBef>
              <a:spcAft>
                <a:spcPts val="0"/>
              </a:spcAft>
              <a:buSzPts val="1900"/>
              <a:buChar char="●"/>
            </a:pPr>
            <a:r>
              <a:rPr lang="en" sz="1900"/>
              <a:t>It offloads the user’s local computational tasks to the cloud with rich resources and extends the computing power of the mobile terminal with limited resources, so as to use the new computation intensive applications.</a:t>
            </a:r>
            <a:endParaRPr sz="1900"/>
          </a:p>
          <a:p>
            <a:pPr indent="0" lvl="0" marL="457200" rtl="0" algn="l">
              <a:spcBef>
                <a:spcPts val="0"/>
              </a:spcBef>
              <a:spcAft>
                <a:spcPts val="0"/>
              </a:spcAft>
              <a:buNone/>
            </a:pPr>
            <a:r>
              <a:rPr lang="en" sz="1900"/>
              <a:t>  </a:t>
            </a:r>
            <a:endParaRPr sz="1900"/>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6" name="Shape 3046"/>
        <p:cNvGrpSpPr/>
        <p:nvPr/>
      </p:nvGrpSpPr>
      <p:grpSpPr>
        <a:xfrm>
          <a:off x="0" y="0"/>
          <a:ext cx="0" cy="0"/>
          <a:chOff x="0" y="0"/>
          <a:chExt cx="0" cy="0"/>
        </a:xfrm>
      </p:grpSpPr>
      <p:cxnSp>
        <p:nvCxnSpPr>
          <p:cNvPr id="3047" name="Google Shape;3047;p20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48" name="Google Shape;3048;p20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49" name="Google Shape;3049;p20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0" name="Google Shape;3050;p20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1" name="Google Shape;3051;p20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2" name="Google Shape;3052;p20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3" name="Google Shape;3053;p20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4" name="Google Shape;3054;p20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5" name="Google Shape;3055;p20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6" name="Google Shape;3056;p20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7" name="Google Shape;3057;p20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8" name="Google Shape;3058;p20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9" name="Google Shape;3059;p20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0" name="Google Shape;3060;p20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1" name="Google Shape;3061;p20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2" name="Google Shape;3062;p20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3" name="Google Shape;3063;p20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4" name="Google Shape;3064;p20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5" name="Google Shape;3065;p20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6" name="Google Shape;3066;p20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7" name="Google Shape;3067;p20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8" name="Google Shape;3068;p20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9" name="Google Shape;3069;p20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0" name="Google Shape;3070;p20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1" name="Google Shape;3071;p20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2" name="Google Shape;3072;p20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3" name="Google Shape;3073;p20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4" name="Google Shape;3074;p20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5" name="Google Shape;3075;p20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6" name="Google Shape;3076;p20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7" name="Google Shape;3077;p20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8" name="Google Shape;3078;p20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9" name="Google Shape;3079;p20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0" name="Google Shape;3080;p20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1" name="Google Shape;3081;p20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2" name="Google Shape;3082;p20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3" name="Google Shape;3083;p20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4" name="Google Shape;3084;p20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5" name="Google Shape;3085;p20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6" name="Google Shape;3086;p20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7" name="Google Shape;3087;p20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8" name="Google Shape;3088;p20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9" name="Google Shape;3089;p20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0" name="Google Shape;3090;p20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1" name="Google Shape;3091;p20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2" name="Google Shape;3092;p20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3" name="Google Shape;3093;p20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4" name="Google Shape;3094;p20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095" name="Google Shape;3095;p205"/>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205"/>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Software visualization of 5G network simulation</a:t>
            </a:r>
            <a:endParaRPr b="1" sz="4000">
              <a:solidFill>
                <a:schemeClr val="lt1"/>
              </a:solidFill>
              <a:latin typeface="Montserrat"/>
              <a:ea typeface="Montserrat"/>
              <a:cs typeface="Montserrat"/>
              <a:sym typeface="Montserrat"/>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0" name="Shape 3100"/>
        <p:cNvGrpSpPr/>
        <p:nvPr/>
      </p:nvGrpSpPr>
      <p:grpSpPr>
        <a:xfrm>
          <a:off x="0" y="0"/>
          <a:ext cx="0" cy="0"/>
          <a:chOff x="0" y="0"/>
          <a:chExt cx="0" cy="0"/>
        </a:xfrm>
      </p:grpSpPr>
      <p:sp>
        <p:nvSpPr>
          <p:cNvPr id="3101" name="Google Shape;3101;p206"/>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Architecture</a:t>
            </a:r>
            <a:r>
              <a:rPr lang="en" sz="3000"/>
              <a:t> summary </a:t>
            </a:r>
            <a:endParaRPr sz="3000"/>
          </a:p>
        </p:txBody>
      </p:sp>
      <p:sp>
        <p:nvSpPr>
          <p:cNvPr id="3102" name="Google Shape;3102;p20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a:t>
            </a:r>
            <a:r>
              <a:rPr lang="en" sz="1900"/>
              <a:t>imulation platform for 5G based on the universal software and hardware platform. This platform adopts the distributed master-slave parallel processing architecture.</a:t>
            </a:r>
            <a:endParaRPr sz="1900"/>
          </a:p>
          <a:p>
            <a:pPr indent="-349250" lvl="0" marL="457200" rtl="0" algn="l">
              <a:spcBef>
                <a:spcPts val="0"/>
              </a:spcBef>
              <a:spcAft>
                <a:spcPts val="0"/>
              </a:spcAft>
              <a:buSzPts val="1900"/>
              <a:buChar char="●"/>
            </a:pPr>
            <a:r>
              <a:rPr lang="en" sz="1900"/>
              <a:t>The master computational node is the management centre of the simulation platform. </a:t>
            </a:r>
            <a:endParaRPr sz="1900"/>
          </a:p>
          <a:p>
            <a:pPr indent="-349250" lvl="0" marL="457200" rtl="0" algn="l">
              <a:spcBef>
                <a:spcPts val="0"/>
              </a:spcBef>
              <a:spcAft>
                <a:spcPts val="0"/>
              </a:spcAft>
              <a:buSzPts val="1900"/>
              <a:buChar char="●"/>
            </a:pPr>
            <a:r>
              <a:rPr lang="en" sz="1900"/>
              <a:t>The slave nodes are managed by master nodes, take on computational tasks of the master node, and report the simulation results.  </a:t>
            </a:r>
            <a:endParaRPr sz="1900"/>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6" name="Shape 3106"/>
        <p:cNvGrpSpPr/>
        <p:nvPr/>
      </p:nvGrpSpPr>
      <p:grpSpPr>
        <a:xfrm>
          <a:off x="0" y="0"/>
          <a:ext cx="0" cy="0"/>
          <a:chOff x="0" y="0"/>
          <a:chExt cx="0" cy="0"/>
        </a:xfrm>
      </p:grpSpPr>
      <p:sp>
        <p:nvSpPr>
          <p:cNvPr id="3107" name="Google Shape;3107;p207"/>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Architecture summary </a:t>
            </a:r>
            <a:endParaRPr sz="3000"/>
          </a:p>
        </p:txBody>
      </p:sp>
      <p:sp>
        <p:nvSpPr>
          <p:cNvPr id="3108" name="Google Shape;3108;p20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900"/>
          </a:p>
        </p:txBody>
      </p:sp>
      <p:sp>
        <p:nvSpPr>
          <p:cNvPr id="3109" name="Google Shape;3109;p207"/>
          <p:cNvSpPr/>
          <p:nvPr/>
        </p:nvSpPr>
        <p:spPr>
          <a:xfrm>
            <a:off x="3766400" y="1506575"/>
            <a:ext cx="4390200" cy="31542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207"/>
          <p:cNvSpPr/>
          <p:nvPr/>
        </p:nvSpPr>
        <p:spPr>
          <a:xfrm>
            <a:off x="1271150" y="2177450"/>
            <a:ext cx="1518300" cy="576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a:t>
            </a:r>
            <a:r>
              <a:rPr lang="en"/>
              <a:t>lient 1</a:t>
            </a:r>
            <a:endParaRPr/>
          </a:p>
        </p:txBody>
      </p:sp>
      <p:sp>
        <p:nvSpPr>
          <p:cNvPr id="3111" name="Google Shape;3111;p207"/>
          <p:cNvSpPr/>
          <p:nvPr/>
        </p:nvSpPr>
        <p:spPr>
          <a:xfrm>
            <a:off x="1271150" y="3003875"/>
            <a:ext cx="1518300" cy="576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Client 2</a:t>
            </a:r>
            <a:endParaRPr/>
          </a:p>
        </p:txBody>
      </p:sp>
      <p:sp>
        <p:nvSpPr>
          <p:cNvPr id="3112" name="Google Shape;3112;p207"/>
          <p:cNvSpPr/>
          <p:nvPr/>
        </p:nvSpPr>
        <p:spPr>
          <a:xfrm>
            <a:off x="1271150" y="3953575"/>
            <a:ext cx="1518300" cy="576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Client n</a:t>
            </a:r>
            <a:endParaRPr/>
          </a:p>
        </p:txBody>
      </p:sp>
      <p:sp>
        <p:nvSpPr>
          <p:cNvPr id="3113" name="Google Shape;3113;p207"/>
          <p:cNvSpPr txBox="1"/>
          <p:nvPr/>
        </p:nvSpPr>
        <p:spPr>
          <a:xfrm>
            <a:off x="4013575" y="1741975"/>
            <a:ext cx="6779400" cy="7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Distributed computing service</a:t>
            </a:r>
            <a:endParaRPr/>
          </a:p>
        </p:txBody>
      </p:sp>
      <p:sp>
        <p:nvSpPr>
          <p:cNvPr id="3114" name="Google Shape;3114;p207"/>
          <p:cNvSpPr/>
          <p:nvPr/>
        </p:nvSpPr>
        <p:spPr>
          <a:xfrm>
            <a:off x="4319600" y="2942500"/>
            <a:ext cx="1459500" cy="1341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Master computing node</a:t>
            </a:r>
            <a:endParaRPr/>
          </a:p>
        </p:txBody>
      </p:sp>
      <p:cxnSp>
        <p:nvCxnSpPr>
          <p:cNvPr id="3115" name="Google Shape;3115;p207"/>
          <p:cNvCxnSpPr>
            <a:stCxn id="3110" idx="3"/>
            <a:endCxn id="3114" idx="2"/>
          </p:cNvCxnSpPr>
          <p:nvPr/>
        </p:nvCxnSpPr>
        <p:spPr>
          <a:xfrm>
            <a:off x="2789450" y="2465750"/>
            <a:ext cx="1530300" cy="1147800"/>
          </a:xfrm>
          <a:prstGeom prst="straightConnector1">
            <a:avLst/>
          </a:prstGeom>
          <a:noFill/>
          <a:ln cap="flat" cmpd="sng" w="9525">
            <a:solidFill>
              <a:schemeClr val="dk2"/>
            </a:solidFill>
            <a:prstDash val="solid"/>
            <a:round/>
            <a:headEnd len="med" w="med" type="none"/>
            <a:tailEnd len="med" w="med" type="none"/>
          </a:ln>
        </p:spPr>
      </p:cxnSp>
      <p:cxnSp>
        <p:nvCxnSpPr>
          <p:cNvPr id="3116" name="Google Shape;3116;p207"/>
          <p:cNvCxnSpPr>
            <a:stCxn id="3111" idx="3"/>
            <a:endCxn id="3114" idx="2"/>
          </p:cNvCxnSpPr>
          <p:nvPr/>
        </p:nvCxnSpPr>
        <p:spPr>
          <a:xfrm>
            <a:off x="2789450" y="3292175"/>
            <a:ext cx="1530300" cy="321300"/>
          </a:xfrm>
          <a:prstGeom prst="straightConnector1">
            <a:avLst/>
          </a:prstGeom>
          <a:noFill/>
          <a:ln cap="flat" cmpd="sng" w="9525">
            <a:solidFill>
              <a:schemeClr val="dk2"/>
            </a:solidFill>
            <a:prstDash val="solid"/>
            <a:round/>
            <a:headEnd len="med" w="med" type="none"/>
            <a:tailEnd len="med" w="med" type="none"/>
          </a:ln>
        </p:spPr>
      </p:cxnSp>
      <p:cxnSp>
        <p:nvCxnSpPr>
          <p:cNvPr id="3117" name="Google Shape;3117;p207"/>
          <p:cNvCxnSpPr>
            <a:stCxn id="3112" idx="3"/>
            <a:endCxn id="3114" idx="2"/>
          </p:cNvCxnSpPr>
          <p:nvPr/>
        </p:nvCxnSpPr>
        <p:spPr>
          <a:xfrm flipH="1" rot="10800000">
            <a:off x="2789450" y="3613375"/>
            <a:ext cx="1530300" cy="628500"/>
          </a:xfrm>
          <a:prstGeom prst="straightConnector1">
            <a:avLst/>
          </a:prstGeom>
          <a:noFill/>
          <a:ln cap="flat" cmpd="sng" w="9525">
            <a:solidFill>
              <a:schemeClr val="dk2"/>
            </a:solidFill>
            <a:prstDash val="solid"/>
            <a:round/>
            <a:headEnd len="med" w="med" type="none"/>
            <a:tailEnd len="med" w="med" type="none"/>
          </a:ln>
        </p:spPr>
      </p:cxnSp>
      <p:sp>
        <p:nvSpPr>
          <p:cNvPr id="3118" name="Google Shape;3118;p207"/>
          <p:cNvSpPr/>
          <p:nvPr/>
        </p:nvSpPr>
        <p:spPr>
          <a:xfrm>
            <a:off x="6697175" y="1596375"/>
            <a:ext cx="1459500" cy="1026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Slave computing node 1 </a:t>
            </a:r>
            <a:endParaRPr/>
          </a:p>
        </p:txBody>
      </p:sp>
      <p:sp>
        <p:nvSpPr>
          <p:cNvPr id="3119" name="Google Shape;3119;p207"/>
          <p:cNvSpPr/>
          <p:nvPr/>
        </p:nvSpPr>
        <p:spPr>
          <a:xfrm>
            <a:off x="6697175" y="2663175"/>
            <a:ext cx="1459500" cy="1026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Slave computing node 2 </a:t>
            </a:r>
            <a:endParaRPr/>
          </a:p>
        </p:txBody>
      </p:sp>
      <p:sp>
        <p:nvSpPr>
          <p:cNvPr id="3120" name="Google Shape;3120;p207"/>
          <p:cNvSpPr/>
          <p:nvPr/>
        </p:nvSpPr>
        <p:spPr>
          <a:xfrm>
            <a:off x="6697175" y="3653775"/>
            <a:ext cx="1459500" cy="10266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Slave computing node n </a:t>
            </a:r>
            <a:endParaRPr/>
          </a:p>
        </p:txBody>
      </p:sp>
      <p:cxnSp>
        <p:nvCxnSpPr>
          <p:cNvPr id="3121" name="Google Shape;3121;p207"/>
          <p:cNvCxnSpPr>
            <a:stCxn id="3114" idx="7"/>
            <a:endCxn id="3118" idx="2"/>
          </p:cNvCxnSpPr>
          <p:nvPr/>
        </p:nvCxnSpPr>
        <p:spPr>
          <a:xfrm flipH="1" rot="10800000">
            <a:off x="5565361" y="2109717"/>
            <a:ext cx="1131900" cy="1029300"/>
          </a:xfrm>
          <a:prstGeom prst="straightConnector1">
            <a:avLst/>
          </a:prstGeom>
          <a:noFill/>
          <a:ln cap="flat" cmpd="sng" w="9525">
            <a:solidFill>
              <a:schemeClr val="dk2"/>
            </a:solidFill>
            <a:prstDash val="solid"/>
            <a:round/>
            <a:headEnd len="med" w="med" type="none"/>
            <a:tailEnd len="med" w="med" type="none"/>
          </a:ln>
        </p:spPr>
      </p:cxnSp>
      <p:cxnSp>
        <p:nvCxnSpPr>
          <p:cNvPr id="3122" name="Google Shape;3122;p207"/>
          <p:cNvCxnSpPr>
            <a:stCxn id="3114" idx="6"/>
            <a:endCxn id="3119" idx="2"/>
          </p:cNvCxnSpPr>
          <p:nvPr/>
        </p:nvCxnSpPr>
        <p:spPr>
          <a:xfrm flipH="1" rot="10800000">
            <a:off x="5779100" y="3176350"/>
            <a:ext cx="918000" cy="437100"/>
          </a:xfrm>
          <a:prstGeom prst="straightConnector1">
            <a:avLst/>
          </a:prstGeom>
          <a:noFill/>
          <a:ln cap="flat" cmpd="sng" w="9525">
            <a:solidFill>
              <a:schemeClr val="dk2"/>
            </a:solidFill>
            <a:prstDash val="solid"/>
            <a:round/>
            <a:headEnd len="med" w="med" type="none"/>
            <a:tailEnd len="med" w="med" type="none"/>
          </a:ln>
        </p:spPr>
      </p:cxnSp>
      <p:cxnSp>
        <p:nvCxnSpPr>
          <p:cNvPr id="3123" name="Google Shape;3123;p207"/>
          <p:cNvCxnSpPr>
            <a:stCxn id="3114" idx="5"/>
            <a:endCxn id="3120" idx="2"/>
          </p:cNvCxnSpPr>
          <p:nvPr/>
        </p:nvCxnSpPr>
        <p:spPr>
          <a:xfrm>
            <a:off x="5565361" y="4087883"/>
            <a:ext cx="1131900" cy="79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7" name="Shape 3127"/>
        <p:cNvGrpSpPr/>
        <p:nvPr/>
      </p:nvGrpSpPr>
      <p:grpSpPr>
        <a:xfrm>
          <a:off x="0" y="0"/>
          <a:ext cx="0" cy="0"/>
          <a:chOff x="0" y="0"/>
          <a:chExt cx="0" cy="0"/>
        </a:xfrm>
      </p:grpSpPr>
      <p:sp>
        <p:nvSpPr>
          <p:cNvPr id="3128" name="Google Shape;3128;p208"/>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Architecture summary </a:t>
            </a:r>
            <a:endParaRPr sz="3000"/>
          </a:p>
        </p:txBody>
      </p:sp>
      <p:sp>
        <p:nvSpPr>
          <p:cNvPr id="3129" name="Google Shape;3129;p20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Sim</a:t>
            </a:r>
            <a:endParaRPr sz="1900"/>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3" name="Shape 3133"/>
        <p:cNvGrpSpPr/>
        <p:nvPr/>
      </p:nvGrpSpPr>
      <p:grpSpPr>
        <a:xfrm>
          <a:off x="0" y="0"/>
          <a:ext cx="0" cy="0"/>
          <a:chOff x="0" y="0"/>
          <a:chExt cx="0" cy="0"/>
        </a:xfrm>
      </p:grpSpPr>
      <p:cxnSp>
        <p:nvCxnSpPr>
          <p:cNvPr id="3134" name="Google Shape;3134;p209"/>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5" name="Google Shape;3135;p209"/>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6" name="Google Shape;3136;p209"/>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7" name="Google Shape;3137;p209"/>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8" name="Google Shape;3138;p209"/>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9" name="Google Shape;3139;p209"/>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0" name="Google Shape;3140;p209"/>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1" name="Google Shape;3141;p209"/>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2" name="Google Shape;3142;p209"/>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3" name="Google Shape;3143;p209"/>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4" name="Google Shape;3144;p209"/>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5" name="Google Shape;3145;p209"/>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6" name="Google Shape;3146;p209"/>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7" name="Google Shape;3147;p209"/>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8" name="Google Shape;3148;p209"/>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49" name="Google Shape;3149;p209"/>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0" name="Google Shape;3150;p209"/>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1" name="Google Shape;3151;p209"/>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2" name="Google Shape;3152;p209"/>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3" name="Google Shape;3153;p209"/>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4" name="Google Shape;3154;p209"/>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5" name="Google Shape;3155;p209"/>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6" name="Google Shape;3156;p209"/>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7" name="Google Shape;3157;p209"/>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8" name="Google Shape;3158;p209"/>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59" name="Google Shape;3159;p209"/>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0" name="Google Shape;3160;p209"/>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1" name="Google Shape;3161;p209"/>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2" name="Google Shape;3162;p209"/>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3" name="Google Shape;3163;p209"/>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4" name="Google Shape;3164;p209"/>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5" name="Google Shape;3165;p209"/>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6" name="Google Shape;3166;p209"/>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7" name="Google Shape;3167;p209"/>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8" name="Google Shape;3168;p209"/>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69" name="Google Shape;3169;p209"/>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0" name="Google Shape;3170;p209"/>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1" name="Google Shape;3171;p209"/>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2" name="Google Shape;3172;p209"/>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3" name="Google Shape;3173;p209"/>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4" name="Google Shape;3174;p209"/>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5" name="Google Shape;3175;p209"/>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6" name="Google Shape;3176;p209"/>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7" name="Google Shape;3177;p209"/>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8" name="Google Shape;3178;p209"/>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79" name="Google Shape;3179;p209"/>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80" name="Google Shape;3180;p209"/>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81" name="Google Shape;3181;p209"/>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182" name="Google Shape;3182;p209"/>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3" name="Google Shape;3183;p209"/>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Evaluation test of hardware and software co-</a:t>
            </a:r>
            <a:r>
              <a:rPr b="1" lang="en" sz="4400">
                <a:solidFill>
                  <a:schemeClr val="lt1"/>
                </a:solidFill>
              </a:rPr>
              <a:t>simulation</a:t>
            </a:r>
            <a:endParaRPr b="1" sz="4000">
              <a:solidFill>
                <a:schemeClr val="lt1"/>
              </a:solidFill>
              <a:latin typeface="Montserrat"/>
              <a:ea typeface="Montserrat"/>
              <a:cs typeface="Montserrat"/>
              <a:sym typeface="Montserrat"/>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7" name="Shape 3187"/>
        <p:cNvGrpSpPr/>
        <p:nvPr/>
      </p:nvGrpSpPr>
      <p:grpSpPr>
        <a:xfrm>
          <a:off x="0" y="0"/>
          <a:ext cx="0" cy="0"/>
          <a:chOff x="0" y="0"/>
          <a:chExt cx="0" cy="0"/>
        </a:xfrm>
      </p:grpSpPr>
      <p:sp>
        <p:nvSpPr>
          <p:cNvPr id="3188" name="Google Shape;3188;p210"/>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Overview </a:t>
            </a:r>
            <a:r>
              <a:rPr lang="en" sz="3000"/>
              <a:t> </a:t>
            </a:r>
            <a:endParaRPr sz="3000"/>
          </a:p>
        </p:txBody>
      </p:sp>
      <p:sp>
        <p:nvSpPr>
          <p:cNvPr id="3189" name="Google Shape;3189;p21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c</a:t>
            </a:r>
            <a:r>
              <a:rPr lang="en" sz="1900"/>
              <a:t>oncept of hardware and software co-simulation was proposed as early as deployment of HDL.</a:t>
            </a:r>
            <a:endParaRPr sz="1900"/>
          </a:p>
          <a:p>
            <a:pPr indent="-349250" lvl="0" marL="457200" rtl="0" algn="l">
              <a:spcBef>
                <a:spcPts val="0"/>
              </a:spcBef>
              <a:spcAft>
                <a:spcPts val="0"/>
              </a:spcAft>
              <a:buSzPts val="1900"/>
              <a:buChar char="●"/>
            </a:pPr>
            <a:r>
              <a:rPr lang="en" sz="1900"/>
              <a:t>It reflects the idea of authenticity and rapidness , which is an effective testing and evaluation method to deal with rapid development of 5G.</a:t>
            </a:r>
            <a:endParaRPr sz="1900"/>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3" name="Shape 3193"/>
        <p:cNvGrpSpPr/>
        <p:nvPr/>
      </p:nvGrpSpPr>
      <p:grpSpPr>
        <a:xfrm>
          <a:off x="0" y="0"/>
          <a:ext cx="0" cy="0"/>
          <a:chOff x="0" y="0"/>
          <a:chExt cx="0" cy="0"/>
        </a:xfrm>
      </p:grpSpPr>
      <p:sp>
        <p:nvSpPr>
          <p:cNvPr id="3194" name="Google Shape;3194;p211"/>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Requirements</a:t>
            </a:r>
            <a:endParaRPr sz="3000"/>
          </a:p>
        </p:txBody>
      </p:sp>
      <p:sp>
        <p:nvSpPr>
          <p:cNvPr id="3195" name="Google Shape;3195;p21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Authenticity</a:t>
            </a:r>
            <a:endParaRPr sz="1900"/>
          </a:p>
          <a:p>
            <a:pPr indent="-349250" lvl="0" marL="457200" rtl="0" algn="l">
              <a:spcBef>
                <a:spcPts val="0"/>
              </a:spcBef>
              <a:spcAft>
                <a:spcPts val="0"/>
              </a:spcAft>
              <a:buSzPts val="1900"/>
              <a:buChar char="●"/>
            </a:pPr>
            <a:r>
              <a:rPr lang="en" sz="1900"/>
              <a:t>Rapidness </a:t>
            </a:r>
            <a:endParaRPr sz="1900"/>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9" name="Shape 3199"/>
        <p:cNvGrpSpPr/>
        <p:nvPr/>
      </p:nvGrpSpPr>
      <p:grpSpPr>
        <a:xfrm>
          <a:off x="0" y="0"/>
          <a:ext cx="0" cy="0"/>
          <a:chOff x="0" y="0"/>
          <a:chExt cx="0" cy="0"/>
        </a:xfrm>
      </p:grpSpPr>
      <p:sp>
        <p:nvSpPr>
          <p:cNvPr id="3200" name="Google Shape;3200;p212"/>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Composition </a:t>
            </a:r>
            <a:endParaRPr sz="3000"/>
          </a:p>
        </p:txBody>
      </p:sp>
      <p:sp>
        <p:nvSpPr>
          <p:cNvPr id="3201" name="Google Shape;3201;p21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this, the physical layer of the simulation platform is partially substituted by the real physical layer and the transmission network , which can increase the reality and instantaneity of the system.</a:t>
            </a:r>
            <a:endParaRPr sz="1900"/>
          </a:p>
          <a:p>
            <a:pPr indent="-349250" lvl="0" marL="457200" rtl="0" algn="l">
              <a:spcBef>
                <a:spcPts val="0"/>
              </a:spcBef>
              <a:spcAft>
                <a:spcPts val="0"/>
              </a:spcAft>
              <a:buSzPts val="1900"/>
              <a:buChar char="●"/>
            </a:pPr>
            <a:r>
              <a:rPr lang="en" sz="1900"/>
              <a:t>Mapping relation from the system level simulation software to the real physical layer should be customized in order with the specific requirements of the simulation evaluation. </a:t>
            </a:r>
            <a:endParaRPr sz="1900"/>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5" name="Shape 3205"/>
        <p:cNvGrpSpPr/>
        <p:nvPr/>
      </p:nvGrpSpPr>
      <p:grpSpPr>
        <a:xfrm>
          <a:off x="0" y="0"/>
          <a:ext cx="0" cy="0"/>
          <a:chOff x="0" y="0"/>
          <a:chExt cx="0" cy="0"/>
        </a:xfrm>
      </p:grpSpPr>
      <p:cxnSp>
        <p:nvCxnSpPr>
          <p:cNvPr id="3206" name="Google Shape;3206;p21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07" name="Google Shape;3207;p21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08" name="Google Shape;3208;p21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09" name="Google Shape;3209;p21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0" name="Google Shape;3210;p21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1" name="Google Shape;3211;p21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2" name="Google Shape;3212;p21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3" name="Google Shape;3213;p21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4" name="Google Shape;3214;p21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5" name="Google Shape;3215;p21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6" name="Google Shape;3216;p21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7" name="Google Shape;3217;p21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8" name="Google Shape;3218;p21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19" name="Google Shape;3219;p21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0" name="Google Shape;3220;p21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1" name="Google Shape;3221;p21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2" name="Google Shape;3222;p21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3" name="Google Shape;3223;p21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4" name="Google Shape;3224;p21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5" name="Google Shape;3225;p21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6" name="Google Shape;3226;p21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7" name="Google Shape;3227;p21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8" name="Google Shape;3228;p21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29" name="Google Shape;3229;p21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0" name="Google Shape;3230;p21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1" name="Google Shape;3231;p21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2" name="Google Shape;3232;p21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3" name="Google Shape;3233;p21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4" name="Google Shape;3234;p21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5" name="Google Shape;3235;p21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6" name="Google Shape;3236;p21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7" name="Google Shape;3237;p21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8" name="Google Shape;3238;p21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39" name="Google Shape;3239;p21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0" name="Google Shape;3240;p21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1" name="Google Shape;3241;p21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2" name="Google Shape;3242;p21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3" name="Google Shape;3243;p21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4" name="Google Shape;3244;p21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5" name="Google Shape;3245;p21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6" name="Google Shape;3246;p21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7" name="Google Shape;3247;p21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8" name="Google Shape;3248;p21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49" name="Google Shape;3249;p21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50" name="Google Shape;3250;p21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51" name="Google Shape;3251;p21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52" name="Google Shape;3252;p21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53" name="Google Shape;3253;p21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254" name="Google Shape;3254;p21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21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Hardware test e</a:t>
            </a:r>
            <a:r>
              <a:rPr b="1" lang="en" sz="4400">
                <a:solidFill>
                  <a:schemeClr val="lt1"/>
                </a:solidFill>
              </a:rPr>
              <a:t>valuation platform</a:t>
            </a:r>
            <a:endParaRPr b="1" sz="40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cxnSp>
        <p:nvCxnSpPr>
          <p:cNvPr id="482" name="Google Shape;482;p4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3" name="Google Shape;483;p4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4" name="Google Shape;484;p4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5" name="Google Shape;485;p4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6" name="Google Shape;486;p4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7" name="Google Shape;487;p4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8" name="Google Shape;488;p4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89" name="Google Shape;489;p4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0" name="Google Shape;490;p4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1" name="Google Shape;491;p4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2" name="Google Shape;492;p4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3" name="Google Shape;493;p4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4" name="Google Shape;494;p4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5" name="Google Shape;495;p4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6" name="Google Shape;496;p4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7" name="Google Shape;497;p4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8" name="Google Shape;498;p4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499" name="Google Shape;499;p4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0" name="Google Shape;500;p4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1" name="Google Shape;501;p4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2" name="Google Shape;502;p4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3" name="Google Shape;503;p4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4" name="Google Shape;504;p4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5" name="Google Shape;505;p4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6" name="Google Shape;506;p4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7" name="Google Shape;507;p4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8" name="Google Shape;508;p4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09" name="Google Shape;509;p4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0" name="Google Shape;510;p4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1" name="Google Shape;511;p4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2" name="Google Shape;512;p4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3" name="Google Shape;513;p4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4" name="Google Shape;514;p4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5" name="Google Shape;515;p4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6" name="Google Shape;516;p4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7" name="Google Shape;517;p4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8" name="Google Shape;518;p4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19" name="Google Shape;519;p4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0" name="Google Shape;520;p4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1" name="Google Shape;521;p4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2" name="Google Shape;522;p4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3" name="Google Shape;523;p4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4" name="Google Shape;524;p4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5" name="Google Shape;525;p4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6" name="Google Shape;526;p4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7" name="Google Shape;527;p4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8" name="Google Shape;528;p4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29" name="Google Shape;529;p4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30" name="Google Shape;530;p4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Rapidly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9" name="Shape 3259"/>
        <p:cNvGrpSpPr/>
        <p:nvPr/>
      </p:nvGrpSpPr>
      <p:grpSpPr>
        <a:xfrm>
          <a:off x="0" y="0"/>
          <a:ext cx="0" cy="0"/>
          <a:chOff x="0" y="0"/>
          <a:chExt cx="0" cy="0"/>
        </a:xfrm>
      </p:grpSpPr>
      <p:sp>
        <p:nvSpPr>
          <p:cNvPr id="3260" name="Google Shape;3260;p214"/>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5G hardware test evaluation platform</a:t>
            </a:r>
            <a:r>
              <a:rPr lang="en" sz="3000"/>
              <a:t> </a:t>
            </a:r>
            <a:endParaRPr sz="3000"/>
          </a:p>
        </p:txBody>
      </p:sp>
      <p:sp>
        <p:nvSpPr>
          <p:cNvPr id="3261" name="Google Shape;3261;p21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constitution of typical hardware test platform of 5G evaluation includes parallel channel sounder platform of channel measurement and modelling .</a:t>
            </a:r>
            <a:endParaRPr sz="1900"/>
          </a:p>
          <a:p>
            <a:pPr indent="-349250" lvl="0" marL="457200" rtl="0" algn="l">
              <a:spcBef>
                <a:spcPts val="0"/>
              </a:spcBef>
              <a:spcAft>
                <a:spcPts val="0"/>
              </a:spcAft>
              <a:buSzPts val="1900"/>
              <a:buChar char="●"/>
            </a:pPr>
            <a:r>
              <a:rPr lang="en" sz="1900"/>
              <a:t>A MIMO OTA platform of designated channel model, a platform of software and hardware of open source community and terminal and base station system based on the general purpose processor.  </a:t>
            </a:r>
            <a:endParaRPr sz="1900"/>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5" name="Shape 3265"/>
        <p:cNvGrpSpPr/>
        <p:nvPr/>
      </p:nvGrpSpPr>
      <p:grpSpPr>
        <a:xfrm>
          <a:off x="0" y="0"/>
          <a:ext cx="0" cy="0"/>
          <a:chOff x="0" y="0"/>
          <a:chExt cx="0" cy="0"/>
        </a:xfrm>
      </p:grpSpPr>
      <p:sp>
        <p:nvSpPr>
          <p:cNvPr id="3266" name="Google Shape;3266;p215"/>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Key technical challenges </a:t>
            </a:r>
            <a:endParaRPr sz="3000"/>
          </a:p>
        </p:txBody>
      </p:sp>
      <p:sp>
        <p:nvSpPr>
          <p:cNvPr id="3267" name="Google Shape;3267;p21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Synchronization across multiple channels.</a:t>
            </a:r>
            <a:endParaRPr sz="1900"/>
          </a:p>
          <a:p>
            <a:pPr indent="-349250" lvl="0" marL="457200" rtl="0" algn="l">
              <a:spcBef>
                <a:spcPts val="0"/>
              </a:spcBef>
              <a:spcAft>
                <a:spcPts val="0"/>
              </a:spcAft>
              <a:buSzPts val="1900"/>
              <a:buChar char="●"/>
            </a:pPr>
            <a:r>
              <a:rPr lang="en" sz="1900"/>
              <a:t>Real - time storage of massive raw measurement data</a:t>
            </a:r>
            <a:endParaRPr sz="1900"/>
          </a:p>
          <a:p>
            <a:pPr indent="-349250" lvl="0" marL="457200" rtl="0" algn="l">
              <a:spcBef>
                <a:spcPts val="0"/>
              </a:spcBef>
              <a:spcAft>
                <a:spcPts val="0"/>
              </a:spcAft>
              <a:buSzPts val="1900"/>
              <a:buChar char="●"/>
            </a:pPr>
            <a:r>
              <a:rPr lang="en" sz="1900"/>
              <a:t>Parallel channel calibration</a:t>
            </a:r>
            <a:endParaRPr sz="1900"/>
          </a:p>
          <a:p>
            <a:pPr indent="-349250" lvl="0" marL="457200" rtl="0" algn="l">
              <a:spcBef>
                <a:spcPts val="0"/>
              </a:spcBef>
              <a:spcAft>
                <a:spcPts val="0"/>
              </a:spcAft>
              <a:buSzPts val="1900"/>
              <a:buChar char="●"/>
            </a:pPr>
            <a:r>
              <a:rPr lang="en" sz="1900"/>
              <a:t>High speed continuous storage of raw data</a:t>
            </a:r>
            <a:endParaRPr sz="1900"/>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1" name="Shape 3271"/>
        <p:cNvGrpSpPr/>
        <p:nvPr/>
      </p:nvGrpSpPr>
      <p:grpSpPr>
        <a:xfrm>
          <a:off x="0" y="0"/>
          <a:ext cx="0" cy="0"/>
          <a:chOff x="0" y="0"/>
          <a:chExt cx="0" cy="0"/>
        </a:xfrm>
      </p:grpSpPr>
      <p:sp>
        <p:nvSpPr>
          <p:cNvPr id="3272" name="Google Shape;3272;p216"/>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OTA test platform</a:t>
            </a:r>
            <a:r>
              <a:rPr lang="en" sz="3000"/>
              <a:t> </a:t>
            </a:r>
            <a:endParaRPr sz="3000"/>
          </a:p>
        </p:txBody>
      </p:sp>
      <p:sp>
        <p:nvSpPr>
          <p:cNvPr id="3273" name="Google Shape;3273;p21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method to evaluate radiation performance of traditional SISO is mature.</a:t>
            </a:r>
            <a:endParaRPr sz="1900"/>
          </a:p>
          <a:p>
            <a:pPr indent="-349250" lvl="0" marL="457200" rtl="0" algn="l">
              <a:spcBef>
                <a:spcPts val="0"/>
              </a:spcBef>
              <a:spcAft>
                <a:spcPts val="0"/>
              </a:spcAft>
              <a:buSzPts val="1900"/>
              <a:buChar char="●"/>
            </a:pPr>
            <a:r>
              <a:rPr lang="en" sz="1900"/>
              <a:t>Its evaluation mainly aims for two indicators , making OTA test for total radiated power (TRP) and total radiated sensitivity (TRS).</a:t>
            </a:r>
            <a:endParaRPr sz="1900"/>
          </a:p>
          <a:p>
            <a:pPr indent="-349250" lvl="0" marL="457200" rtl="0" algn="l">
              <a:spcBef>
                <a:spcPts val="0"/>
              </a:spcBef>
              <a:spcAft>
                <a:spcPts val="0"/>
              </a:spcAft>
              <a:buSzPts val="1900"/>
              <a:buChar char="●"/>
            </a:pPr>
            <a:r>
              <a:rPr lang="en" sz="1900"/>
              <a:t>Many performance parameters of passive MIMO antenna, such as efficiency, gain are not different from traditional SISO antennas. </a:t>
            </a:r>
            <a:endParaRPr sz="1900"/>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7" name="Shape 3277"/>
        <p:cNvGrpSpPr/>
        <p:nvPr/>
      </p:nvGrpSpPr>
      <p:grpSpPr>
        <a:xfrm>
          <a:off x="0" y="0"/>
          <a:ext cx="0" cy="0"/>
          <a:chOff x="0" y="0"/>
          <a:chExt cx="0" cy="0"/>
        </a:xfrm>
      </p:grpSpPr>
      <p:sp>
        <p:nvSpPr>
          <p:cNvPr id="3278" name="Google Shape;3278;p217"/>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OTA test platform </a:t>
            </a:r>
            <a:endParaRPr sz="3000"/>
          </a:p>
        </p:txBody>
      </p:sp>
      <p:sp>
        <p:nvSpPr>
          <p:cNvPr id="3279" name="Google Shape;3279;p21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MIMO antennas contain many antenna elements, passive parameters are introduced to describe the relationships among several antenna elements. </a:t>
            </a:r>
            <a:endParaRPr sz="1900"/>
          </a:p>
          <a:p>
            <a:pPr indent="-349250" lvl="0" marL="457200" rtl="0" algn="l">
              <a:spcBef>
                <a:spcPts val="0"/>
              </a:spcBef>
              <a:spcAft>
                <a:spcPts val="0"/>
              </a:spcAft>
              <a:buSzPts val="1900"/>
              <a:buChar char="●"/>
            </a:pPr>
            <a:r>
              <a:rPr lang="en" sz="1900"/>
              <a:t>The MIMO OTA test scheme is essentially a different simulation method of multipath in space propagation environment , producing wireless communication environment close to the reality to deal with the key challenge in massive antenna MIMO OTA testing technique. </a:t>
            </a:r>
            <a:endParaRPr sz="1900"/>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3" name="Shape 3283"/>
        <p:cNvGrpSpPr/>
        <p:nvPr/>
      </p:nvGrpSpPr>
      <p:grpSpPr>
        <a:xfrm>
          <a:off x="0" y="0"/>
          <a:ext cx="0" cy="0"/>
          <a:chOff x="0" y="0"/>
          <a:chExt cx="0" cy="0"/>
        </a:xfrm>
      </p:grpSpPr>
      <p:cxnSp>
        <p:nvCxnSpPr>
          <p:cNvPr id="3284" name="Google Shape;3284;p218"/>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5" name="Google Shape;3285;p218"/>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6" name="Google Shape;3286;p218"/>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7" name="Google Shape;3287;p218"/>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8" name="Google Shape;3288;p218"/>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9" name="Google Shape;3289;p218"/>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0" name="Google Shape;3290;p218"/>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1" name="Google Shape;3291;p218"/>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2" name="Google Shape;3292;p218"/>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3" name="Google Shape;3293;p218"/>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4" name="Google Shape;3294;p218"/>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5" name="Google Shape;3295;p218"/>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6" name="Google Shape;3296;p218"/>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7" name="Google Shape;3297;p218"/>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8" name="Google Shape;3298;p218"/>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9" name="Google Shape;3299;p218"/>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0" name="Google Shape;3300;p218"/>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1" name="Google Shape;3301;p218"/>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2" name="Google Shape;3302;p218"/>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3" name="Google Shape;3303;p218"/>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4" name="Google Shape;3304;p218"/>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5" name="Google Shape;3305;p218"/>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6" name="Google Shape;3306;p218"/>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7" name="Google Shape;3307;p218"/>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8" name="Google Shape;3308;p218"/>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9" name="Google Shape;3309;p218"/>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0" name="Google Shape;3310;p218"/>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1" name="Google Shape;3311;p218"/>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2" name="Google Shape;3312;p218"/>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3" name="Google Shape;3313;p218"/>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4" name="Google Shape;3314;p218"/>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5" name="Google Shape;3315;p218"/>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6" name="Google Shape;3316;p218"/>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7" name="Google Shape;3317;p218"/>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8" name="Google Shape;3318;p218"/>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9" name="Google Shape;3319;p218"/>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0" name="Google Shape;3320;p218"/>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1" name="Google Shape;3321;p218"/>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2" name="Google Shape;3322;p218"/>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3" name="Google Shape;3323;p218"/>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4" name="Google Shape;3324;p218"/>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5" name="Google Shape;3325;p218"/>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6" name="Google Shape;3326;p218"/>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7" name="Google Shape;3327;p218"/>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8" name="Google Shape;3328;p218"/>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9" name="Google Shape;3329;p218"/>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30" name="Google Shape;3330;p218"/>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31" name="Google Shape;3331;p218"/>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332" name="Google Shape;3332;p218"/>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3" name="Google Shape;3333;p218"/>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Field Trail network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7" name="Shape 3337"/>
        <p:cNvGrpSpPr/>
        <p:nvPr/>
      </p:nvGrpSpPr>
      <p:grpSpPr>
        <a:xfrm>
          <a:off x="0" y="0"/>
          <a:ext cx="0" cy="0"/>
          <a:chOff x="0" y="0"/>
          <a:chExt cx="0" cy="0"/>
        </a:xfrm>
      </p:grpSpPr>
      <p:sp>
        <p:nvSpPr>
          <p:cNvPr id="3338" name="Google Shape;3338;p219"/>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Requirements and technical challenges </a:t>
            </a:r>
            <a:r>
              <a:rPr lang="en" sz="3000"/>
              <a:t> </a:t>
            </a:r>
            <a:endParaRPr sz="3000"/>
          </a:p>
        </p:txBody>
      </p:sp>
      <p:sp>
        <p:nvSpPr>
          <p:cNvPr id="3339" name="Google Shape;3339;p21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Various application scenarios</a:t>
            </a:r>
            <a:endParaRPr sz="1900"/>
          </a:p>
          <a:p>
            <a:pPr indent="-349250" lvl="0" marL="457200" rtl="0" algn="l">
              <a:spcBef>
                <a:spcPts val="0"/>
              </a:spcBef>
              <a:spcAft>
                <a:spcPts val="0"/>
              </a:spcAft>
              <a:buSzPts val="1900"/>
              <a:buChar char="●"/>
            </a:pPr>
            <a:r>
              <a:rPr lang="en" sz="1900"/>
              <a:t>Technical challenges in field trail</a:t>
            </a:r>
            <a:endParaRPr sz="1900"/>
          </a:p>
          <a:p>
            <a:pPr indent="-349250" lvl="0" marL="457200" rtl="0" algn="l">
              <a:spcBef>
                <a:spcPts val="0"/>
              </a:spcBef>
              <a:spcAft>
                <a:spcPts val="0"/>
              </a:spcAft>
              <a:buSzPts val="1900"/>
              <a:buChar char="●"/>
            </a:pPr>
            <a:r>
              <a:rPr lang="en" sz="1900"/>
              <a:t>Development status of 5G testbed in foreign countries</a:t>
            </a:r>
            <a:endParaRPr sz="1900"/>
          </a:p>
          <a:p>
            <a:pPr indent="-349250" lvl="0" marL="457200" rtl="0" algn="l">
              <a:spcBef>
                <a:spcPts val="0"/>
              </a:spcBef>
              <a:spcAft>
                <a:spcPts val="0"/>
              </a:spcAft>
              <a:buSzPts val="1900"/>
              <a:buChar char="●"/>
            </a:pPr>
            <a:r>
              <a:rPr lang="en" sz="1900"/>
              <a:t>Development &amp; evolution of HetNet convergence</a:t>
            </a:r>
            <a:endParaRPr sz="1900"/>
          </a:p>
          <a:p>
            <a:pPr indent="0" lvl="0" marL="457200" rtl="0" algn="l">
              <a:spcBef>
                <a:spcPts val="0"/>
              </a:spcBef>
              <a:spcAft>
                <a:spcPts val="0"/>
              </a:spcAft>
              <a:buNone/>
            </a:pPr>
            <a:r>
              <a:rPr lang="en" sz="1900"/>
              <a:t> </a:t>
            </a:r>
            <a:r>
              <a:rPr lang="en" sz="1900"/>
              <a:t>  </a:t>
            </a:r>
            <a:endParaRPr sz="1900"/>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3" name="Shape 3343"/>
        <p:cNvGrpSpPr/>
        <p:nvPr/>
      </p:nvGrpSpPr>
      <p:grpSpPr>
        <a:xfrm>
          <a:off x="0" y="0"/>
          <a:ext cx="0" cy="0"/>
          <a:chOff x="0" y="0"/>
          <a:chExt cx="0" cy="0"/>
        </a:xfrm>
      </p:grpSpPr>
      <p:sp>
        <p:nvSpPr>
          <p:cNvPr id="3344" name="Google Shape;3344;p220"/>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Wireless network data intelligence analysis</a:t>
            </a:r>
            <a:endParaRPr sz="3000"/>
          </a:p>
        </p:txBody>
      </p:sp>
      <p:sp>
        <p:nvSpPr>
          <p:cNvPr id="3345" name="Google Shape;3345;p22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Background and necessity</a:t>
            </a:r>
            <a:endParaRPr sz="1900"/>
          </a:p>
          <a:p>
            <a:pPr indent="-349250" lvl="0" marL="457200" rtl="0" algn="l">
              <a:spcBef>
                <a:spcPts val="0"/>
              </a:spcBef>
              <a:spcAft>
                <a:spcPts val="0"/>
              </a:spcAft>
              <a:buSzPts val="1900"/>
              <a:buChar char="●"/>
            </a:pPr>
            <a:r>
              <a:rPr lang="en" sz="1900"/>
              <a:t>Key technologies</a:t>
            </a:r>
            <a:endParaRPr sz="1900"/>
          </a:p>
          <a:p>
            <a:pPr indent="-349250" lvl="0" marL="457200" rtl="0" algn="l">
              <a:spcBef>
                <a:spcPts val="0"/>
              </a:spcBef>
              <a:spcAft>
                <a:spcPts val="0"/>
              </a:spcAft>
              <a:buSzPts val="1900"/>
              <a:buChar char="●"/>
            </a:pPr>
            <a:r>
              <a:rPr lang="en" sz="1900"/>
              <a:t>Technical roadmap</a:t>
            </a:r>
            <a:endParaRPr sz="1900"/>
          </a:p>
          <a:p>
            <a:pPr indent="-349250" lvl="0" marL="457200" rtl="0" algn="l">
              <a:spcBef>
                <a:spcPts val="0"/>
              </a:spcBef>
              <a:spcAft>
                <a:spcPts val="0"/>
              </a:spcAft>
              <a:buSzPts val="1900"/>
              <a:buChar char="●"/>
            </a:pPr>
            <a:r>
              <a:rPr lang="en" sz="1900"/>
              <a:t>Uniqueness</a:t>
            </a:r>
            <a:endParaRPr sz="1900"/>
          </a:p>
          <a:p>
            <a:pPr indent="-349250" lvl="0" marL="457200" rtl="0" algn="l">
              <a:spcBef>
                <a:spcPts val="0"/>
              </a:spcBef>
              <a:spcAft>
                <a:spcPts val="0"/>
              </a:spcAft>
              <a:buSzPts val="1900"/>
              <a:buChar char="●"/>
            </a:pPr>
            <a:r>
              <a:rPr lang="en" sz="1900"/>
              <a:t>Status</a:t>
            </a:r>
            <a:endParaRPr sz="1900"/>
          </a:p>
          <a:p>
            <a:pPr indent="-349250" lvl="0" marL="457200" rtl="0" algn="l">
              <a:spcBef>
                <a:spcPts val="0"/>
              </a:spcBef>
              <a:spcAft>
                <a:spcPts val="0"/>
              </a:spcAft>
              <a:buSzPts val="1900"/>
              <a:buChar char="●"/>
            </a:pPr>
            <a:r>
              <a:rPr lang="en" sz="1900"/>
              <a:t>Application scenarios</a:t>
            </a:r>
            <a:endParaRPr sz="1900"/>
          </a:p>
          <a:p>
            <a:pPr indent="-349250" lvl="0" marL="457200" rtl="0" algn="l">
              <a:spcBef>
                <a:spcPts val="0"/>
              </a:spcBef>
              <a:spcAft>
                <a:spcPts val="0"/>
              </a:spcAft>
              <a:buSzPts val="1900"/>
              <a:buChar char="●"/>
            </a:pPr>
            <a:r>
              <a:rPr lang="en" sz="1900"/>
              <a:t>Innovation points </a:t>
            </a:r>
            <a:r>
              <a:rPr lang="en" sz="1900"/>
              <a:t>   </a:t>
            </a:r>
            <a:endParaRPr sz="1900"/>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9" name="Shape 3349"/>
        <p:cNvGrpSpPr/>
        <p:nvPr/>
      </p:nvGrpSpPr>
      <p:grpSpPr>
        <a:xfrm>
          <a:off x="0" y="0"/>
          <a:ext cx="0" cy="0"/>
          <a:chOff x="0" y="0"/>
          <a:chExt cx="0" cy="0"/>
        </a:xfrm>
      </p:grpSpPr>
      <p:sp>
        <p:nvSpPr>
          <p:cNvPr id="3350" name="Google Shape;3350;p221"/>
          <p:cNvSpPr txBox="1"/>
          <p:nvPr>
            <p:ph type="ctrTitle"/>
          </p:nvPr>
        </p:nvSpPr>
        <p:spPr>
          <a:xfrm>
            <a:off x="671250" y="399900"/>
            <a:ext cx="83328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Working mode of intelligent network optimization analysis system</a:t>
            </a:r>
            <a:endParaRPr sz="3000"/>
          </a:p>
        </p:txBody>
      </p:sp>
      <p:sp>
        <p:nvSpPr>
          <p:cNvPr id="3351" name="Google Shape;3351;p22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900"/>
          </a:p>
        </p:txBody>
      </p:sp>
      <p:pic>
        <p:nvPicPr>
          <p:cNvPr id="3352" name="Google Shape;3352;p221"/>
          <p:cNvPicPr preferRelativeResize="0"/>
          <p:nvPr/>
        </p:nvPicPr>
        <p:blipFill>
          <a:blip r:embed="rId3">
            <a:alphaModFix/>
          </a:blip>
          <a:stretch>
            <a:fillRect/>
          </a:stretch>
        </p:blipFill>
        <p:spPr>
          <a:xfrm>
            <a:off x="671250" y="1241050"/>
            <a:ext cx="6524901" cy="3571500"/>
          </a:xfrm>
          <a:prstGeom prst="rect">
            <a:avLst/>
          </a:prstGeom>
          <a:noFill/>
          <a:ln>
            <a:noFill/>
          </a:ln>
        </p:spPr>
      </p:pic>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6" name="Shape 3356"/>
        <p:cNvGrpSpPr/>
        <p:nvPr/>
      </p:nvGrpSpPr>
      <p:grpSpPr>
        <a:xfrm>
          <a:off x="0" y="0"/>
          <a:ext cx="0" cy="0"/>
          <a:chOff x="0" y="0"/>
          <a:chExt cx="0" cy="0"/>
        </a:xfrm>
      </p:grpSpPr>
      <p:cxnSp>
        <p:nvCxnSpPr>
          <p:cNvPr id="3357" name="Google Shape;3357;p222"/>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58" name="Google Shape;3358;p222"/>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59" name="Google Shape;3359;p222"/>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0" name="Google Shape;3360;p222"/>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1" name="Google Shape;3361;p222"/>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2" name="Google Shape;3362;p222"/>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3" name="Google Shape;3363;p222"/>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4" name="Google Shape;3364;p222"/>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5" name="Google Shape;3365;p222"/>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6" name="Google Shape;3366;p222"/>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7" name="Google Shape;3367;p222"/>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8" name="Google Shape;3368;p222"/>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9" name="Google Shape;3369;p222"/>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0" name="Google Shape;3370;p222"/>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1" name="Google Shape;3371;p222"/>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2" name="Google Shape;3372;p222"/>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3" name="Google Shape;3373;p222"/>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4" name="Google Shape;3374;p222"/>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5" name="Google Shape;3375;p222"/>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6" name="Google Shape;3376;p222"/>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7" name="Google Shape;3377;p222"/>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8" name="Google Shape;3378;p222"/>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9" name="Google Shape;3379;p222"/>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0" name="Google Shape;3380;p222"/>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1" name="Google Shape;3381;p222"/>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2" name="Google Shape;3382;p222"/>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3" name="Google Shape;3383;p222"/>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4" name="Google Shape;3384;p222"/>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5" name="Google Shape;3385;p222"/>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6" name="Google Shape;3386;p222"/>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7" name="Google Shape;3387;p222"/>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8" name="Google Shape;3388;p222"/>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9" name="Google Shape;3389;p222"/>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0" name="Google Shape;3390;p222"/>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1" name="Google Shape;3391;p222"/>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2" name="Google Shape;3392;p222"/>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3" name="Google Shape;3393;p222"/>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4" name="Google Shape;3394;p222"/>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5" name="Google Shape;3395;p222"/>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6" name="Google Shape;3396;p222"/>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7" name="Google Shape;3397;p222"/>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8" name="Google Shape;3398;p222"/>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9" name="Google Shape;3399;p222"/>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0" name="Google Shape;3400;p222"/>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1" name="Google Shape;3401;p222"/>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2" name="Google Shape;3402;p222"/>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3" name="Google Shape;3403;p222"/>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4" name="Google Shape;3404;p222"/>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405" name="Google Shape;3405;p222"/>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22"/>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Thanks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0" name="Shape 3410"/>
        <p:cNvGrpSpPr/>
        <p:nvPr/>
      </p:nvGrpSpPr>
      <p:grpSpPr>
        <a:xfrm>
          <a:off x="0" y="0"/>
          <a:ext cx="0" cy="0"/>
          <a:chOff x="0" y="0"/>
          <a:chExt cx="0" cy="0"/>
        </a:xfrm>
      </p:grpSpPr>
      <p:sp>
        <p:nvSpPr>
          <p:cNvPr id="3411" name="Google Shape;3411;p223"/>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venir"/>
                <a:ea typeface="Avenir"/>
                <a:cs typeface="Avenir"/>
                <a:sym typeface="Avenir"/>
              </a:rPr>
              <a:t>Get </a:t>
            </a:r>
            <a:r>
              <a:rPr lang="en" sz="3000" u="sng">
                <a:solidFill>
                  <a:schemeClr val="hlink"/>
                </a:solidFill>
                <a:latin typeface="Avenir"/>
                <a:ea typeface="Avenir"/>
                <a:cs typeface="Avenir"/>
                <a:sym typeface="Avenir"/>
                <a:hlinkClick r:id="rId3"/>
              </a:rPr>
              <a:t>5G Testing Training with Certification</a:t>
            </a:r>
            <a:endParaRPr sz="3000">
              <a:latin typeface="Avenir"/>
              <a:ea typeface="Avenir"/>
              <a:cs typeface="Avenir"/>
              <a:sym typeface="Avenir"/>
            </a:endParaRPr>
          </a:p>
        </p:txBody>
      </p:sp>
      <p:sp>
        <p:nvSpPr>
          <p:cNvPr id="3412" name="Google Shape;3412;p223"/>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venir"/>
                <a:ea typeface="Avenir"/>
                <a:cs typeface="Avenir"/>
                <a:sym typeface="Avenir"/>
              </a:rPr>
              <a:t>Visit our website </a:t>
            </a:r>
            <a:r>
              <a:rPr lang="en" sz="2200" u="sng">
                <a:solidFill>
                  <a:schemeClr val="hlink"/>
                </a:solidFill>
                <a:latin typeface="Avenir"/>
                <a:ea typeface="Avenir"/>
                <a:cs typeface="Avenir"/>
                <a:sym typeface="Avenir"/>
                <a:hlinkClick r:id="rId4"/>
              </a:rPr>
              <a:t>https://telcomaglobal.com/p/5g-testing-training-certification</a:t>
            </a:r>
            <a:endParaRPr sz="2200">
              <a:latin typeface="Avenir"/>
              <a:ea typeface="Avenir"/>
              <a:cs typeface="Avenir"/>
              <a:sym typeface="Avenir"/>
            </a:endParaRPr>
          </a:p>
        </p:txBody>
      </p:sp>
      <p:sp>
        <p:nvSpPr>
          <p:cNvPr id="3413" name="Google Shape;3413;p223"/>
          <p:cNvSpPr/>
          <p:nvPr/>
        </p:nvSpPr>
        <p:spPr>
          <a:xfrm>
            <a:off x="0" y="0"/>
            <a:ext cx="9144000" cy="168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4" name="Google Shape;3414;p223"/>
          <p:cNvPicPr preferRelativeResize="0"/>
          <p:nvPr/>
        </p:nvPicPr>
        <p:blipFill>
          <a:blip r:embed="rId5">
            <a:alphaModFix/>
          </a:blip>
          <a:stretch>
            <a:fillRect/>
          </a:stretch>
        </p:blipFill>
        <p:spPr>
          <a:xfrm>
            <a:off x="3134475" y="405588"/>
            <a:ext cx="2875040" cy="871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cxnSp>
        <p:nvCxnSpPr>
          <p:cNvPr id="186" name="Google Shape;186;p2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7" name="Google Shape;187;p2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8" name="Google Shape;188;p2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89" name="Google Shape;189;p2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0" name="Google Shape;190;p2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1" name="Google Shape;191;p2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2" name="Google Shape;192;p2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3" name="Google Shape;193;p2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4" name="Google Shape;194;p2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5" name="Google Shape;195;p2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6" name="Google Shape;196;p2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7" name="Google Shape;197;p2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8" name="Google Shape;198;p2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99" name="Google Shape;199;p2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0" name="Google Shape;200;p2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1" name="Google Shape;201;p2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2" name="Google Shape;202;p2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3" name="Google Shape;203;p2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4" name="Google Shape;204;p2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5" name="Google Shape;205;p2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6" name="Google Shape;206;p2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7" name="Google Shape;207;p2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8" name="Google Shape;208;p2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09" name="Google Shape;209;p2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0" name="Google Shape;210;p2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1" name="Google Shape;211;p2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2" name="Google Shape;212;p2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3" name="Google Shape;213;p2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4" name="Google Shape;214;p2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5" name="Google Shape;215;p2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6" name="Google Shape;216;p2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7" name="Google Shape;217;p2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8" name="Google Shape;218;p2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19" name="Google Shape;219;p2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0" name="Google Shape;220;p2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1" name="Google Shape;221;p2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2" name="Google Shape;222;p2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3" name="Google Shape;223;p2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4" name="Google Shape;224;p2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5" name="Google Shape;225;p2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6" name="Google Shape;226;p2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7" name="Google Shape;227;p2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8" name="Google Shape;228;p2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29" name="Google Shape;229;p2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0" name="Google Shape;230;p2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1" name="Google Shape;231;p2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2" name="Google Shape;232;p2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33" name="Google Shape;233;p2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234" name="Google Shape;234;p2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Challenges posed by new technologies to testing &amp; evaluation</a:t>
            </a:r>
            <a:endParaRPr b="1" sz="40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Rapidly</a:t>
            </a:r>
            <a:r>
              <a:rPr lang="en" sz="3000"/>
              <a:t> :  </a:t>
            </a:r>
            <a:endParaRPr sz="3000"/>
          </a:p>
        </p:txBody>
      </p:sp>
      <p:sp>
        <p:nvSpPr>
          <p:cNvPr id="537" name="Google Shape;537;p4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order to meet the KPI’s in 5G, the computing performance of the simulation system must grow by more than 1000 times before meeting the requirements of the timely evaluation of simulation task. </a:t>
            </a:r>
            <a:endParaRPr sz="1900"/>
          </a:p>
          <a:p>
            <a:pPr indent="0" lvl="0" marL="457200" rtl="0" algn="l">
              <a:spcBef>
                <a:spcPts val="0"/>
              </a:spcBef>
              <a:spcAft>
                <a:spcPts val="0"/>
              </a:spcAft>
              <a:buNone/>
            </a:pPr>
            <a:r>
              <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Rapidly</a:t>
            </a:r>
            <a:r>
              <a:rPr lang="en" sz="3000"/>
              <a:t> :  </a:t>
            </a:r>
            <a:endParaRPr sz="3000"/>
          </a:p>
        </p:txBody>
      </p:sp>
      <p:sp>
        <p:nvSpPr>
          <p:cNvPr id="543" name="Google Shape;543;p4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With such rapid growth in computational performance , a systematic and brand new design &amp; realization are needed in simulation system’s hardware platform , software platform and simulation application. </a:t>
            </a:r>
            <a:endParaRPr sz="1900"/>
          </a:p>
          <a:p>
            <a:pPr indent="-349250" lvl="0" marL="457200" rtl="0" algn="l">
              <a:spcBef>
                <a:spcPts val="0"/>
              </a:spcBef>
              <a:spcAft>
                <a:spcPts val="0"/>
              </a:spcAft>
              <a:buSzPts val="1900"/>
              <a:buChar char="●"/>
            </a:pPr>
            <a:r>
              <a:rPr lang="en" sz="1900"/>
              <a:t>For the simulation system, the key problem is how to complete concurrent design &amp; coding implementation on the new &amp; powerful hardware platform with powerful computational capabilities.</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cxnSp>
        <p:nvCxnSpPr>
          <p:cNvPr id="548" name="Google Shape;548;p4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49" name="Google Shape;549;p4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0" name="Google Shape;550;p4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1" name="Google Shape;551;p4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2" name="Google Shape;552;p4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3" name="Google Shape;553;p4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4" name="Google Shape;554;p4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5" name="Google Shape;555;p4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6" name="Google Shape;556;p4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7" name="Google Shape;557;p4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8" name="Google Shape;558;p4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59" name="Google Shape;559;p4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0" name="Google Shape;560;p4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1" name="Google Shape;561;p4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2" name="Google Shape;562;p4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3" name="Google Shape;563;p4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4" name="Google Shape;564;p4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5" name="Google Shape;565;p4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6" name="Google Shape;566;p4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7" name="Google Shape;567;p4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8" name="Google Shape;568;p4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69" name="Google Shape;569;p4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0" name="Google Shape;570;p4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1" name="Google Shape;571;p4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2" name="Google Shape;572;p4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3" name="Google Shape;573;p4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4" name="Google Shape;574;p4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5" name="Google Shape;575;p4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6" name="Google Shape;576;p4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7" name="Google Shape;577;p4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8" name="Google Shape;578;p4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79" name="Google Shape;579;p4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0" name="Google Shape;580;p4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1" name="Google Shape;581;p4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2" name="Google Shape;582;p4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3" name="Google Shape;583;p4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4" name="Google Shape;584;p4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5" name="Google Shape;585;p4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6" name="Google Shape;586;p4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7" name="Google Shape;587;p4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8" name="Google Shape;588;p4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89" name="Google Shape;589;p4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0" name="Google Shape;590;p4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1" name="Google Shape;591;p4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2" name="Google Shape;592;p4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3" name="Google Shape;593;p4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4" name="Google Shape;594;p4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595" name="Google Shape;595;p4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596" name="Google Shape;596;p4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6"/>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Flexibility  </a:t>
            </a:r>
            <a:endParaRPr b="1" sz="400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4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Flexibility</a:t>
            </a:r>
            <a:r>
              <a:rPr lang="en" sz="3000"/>
              <a:t> :  </a:t>
            </a:r>
            <a:endParaRPr sz="3000"/>
          </a:p>
        </p:txBody>
      </p:sp>
      <p:sp>
        <p:nvSpPr>
          <p:cNvPr id="603" name="Google Shape;603;p4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Affected by flexible network architecture, network resource virtualization management , parallel computing needs &amp; other factors , simulation &amp; validation system needs to have enough flexibility. </a:t>
            </a:r>
            <a:endParaRPr sz="1900"/>
          </a:p>
          <a:p>
            <a:pPr indent="-349250" lvl="0" marL="457200" rtl="0" algn="l">
              <a:spcBef>
                <a:spcPts val="0"/>
              </a:spcBef>
              <a:spcAft>
                <a:spcPts val="0"/>
              </a:spcAft>
              <a:buSzPts val="1900"/>
              <a:buChar char="●"/>
            </a:pPr>
            <a:r>
              <a:rPr lang="en" sz="1900"/>
              <a:t>Architecture design , module design and interface design have the characteristics of coupling , modularization , interface expansion , easy integration and so on. </a:t>
            </a:r>
            <a:endParaRPr sz="1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cxnSp>
        <p:nvCxnSpPr>
          <p:cNvPr id="608" name="Google Shape;608;p48"/>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09" name="Google Shape;609;p48"/>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0" name="Google Shape;610;p48"/>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1" name="Google Shape;611;p48"/>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2" name="Google Shape;612;p48"/>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3" name="Google Shape;613;p48"/>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4" name="Google Shape;614;p48"/>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5" name="Google Shape;615;p48"/>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6" name="Google Shape;616;p48"/>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7" name="Google Shape;617;p48"/>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8" name="Google Shape;618;p48"/>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19" name="Google Shape;619;p48"/>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0" name="Google Shape;620;p48"/>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1" name="Google Shape;621;p48"/>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2" name="Google Shape;622;p48"/>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3" name="Google Shape;623;p48"/>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4" name="Google Shape;624;p48"/>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5" name="Google Shape;625;p48"/>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6" name="Google Shape;626;p48"/>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7" name="Google Shape;627;p48"/>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8" name="Google Shape;628;p48"/>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29" name="Google Shape;629;p48"/>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0" name="Google Shape;630;p48"/>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1" name="Google Shape;631;p48"/>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2" name="Google Shape;632;p48"/>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3" name="Google Shape;633;p48"/>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4" name="Google Shape;634;p48"/>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5" name="Google Shape;635;p48"/>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6" name="Google Shape;636;p48"/>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7" name="Google Shape;637;p48"/>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8" name="Google Shape;638;p48"/>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39" name="Google Shape;639;p48"/>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0" name="Google Shape;640;p48"/>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1" name="Google Shape;641;p48"/>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2" name="Google Shape;642;p48"/>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3" name="Google Shape;643;p48"/>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4" name="Google Shape;644;p48"/>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5" name="Google Shape;645;p48"/>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6" name="Google Shape;646;p48"/>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7" name="Google Shape;647;p48"/>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8" name="Google Shape;648;p48"/>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49" name="Google Shape;649;p48"/>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0" name="Google Shape;650;p48"/>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1" name="Google Shape;651;p48"/>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2" name="Google Shape;652;p48"/>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3" name="Google Shape;653;p48"/>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4" name="Google Shape;654;p48"/>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55" name="Google Shape;655;p48"/>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656" name="Google Shape;656;p48"/>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8"/>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Evolution of testing technology  </a:t>
            </a:r>
            <a:endParaRPr b="1" sz="4000">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4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Evolution </a:t>
            </a:r>
            <a:r>
              <a:rPr lang="en" sz="3000"/>
              <a:t> :  </a:t>
            </a:r>
            <a:endParaRPr sz="3000"/>
          </a:p>
        </p:txBody>
      </p:sp>
      <p:sp>
        <p:nvSpPr>
          <p:cNvPr id="663" name="Google Shape;663;p4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Testing &amp; evaluation are indispensable links of technology and product inspection.</a:t>
            </a:r>
            <a:endParaRPr sz="1900"/>
          </a:p>
          <a:p>
            <a:pPr indent="-349250" lvl="0" marL="457200" rtl="0" algn="l">
              <a:spcBef>
                <a:spcPts val="0"/>
              </a:spcBef>
              <a:spcAft>
                <a:spcPts val="0"/>
              </a:spcAft>
              <a:buSzPts val="1900"/>
              <a:buChar char="●"/>
            </a:pPr>
            <a:r>
              <a:rPr lang="en" sz="1900"/>
              <a:t>Every new technology requires strict testing and evaluating process.</a:t>
            </a: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Importance of testing technology</a:t>
            </a:r>
            <a:r>
              <a:rPr lang="en" sz="3000"/>
              <a:t> :  </a:t>
            </a:r>
            <a:endParaRPr sz="3000"/>
          </a:p>
        </p:txBody>
      </p:sp>
      <p:sp>
        <p:nvSpPr>
          <p:cNvPr id="669" name="Google Shape;669;p5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Testing is measurement, inspection &amp; test.</a:t>
            </a:r>
            <a:endParaRPr sz="1900"/>
          </a:p>
          <a:p>
            <a:pPr indent="-349250" lvl="0" marL="457200" rtl="0" algn="l">
              <a:spcBef>
                <a:spcPts val="0"/>
              </a:spcBef>
              <a:spcAft>
                <a:spcPts val="0"/>
              </a:spcAft>
              <a:buSzPts val="1900"/>
              <a:buChar char="●"/>
            </a:pPr>
            <a:r>
              <a:rPr lang="en" sz="1900"/>
              <a:t>Testing is an important step for checking the entire product’s quality and it proves important to improve product quality. </a:t>
            </a:r>
            <a:endParaRPr sz="1900"/>
          </a:p>
          <a:p>
            <a:pPr indent="-349250" lvl="0" marL="457200" rtl="0" algn="l">
              <a:spcBef>
                <a:spcPts val="0"/>
              </a:spcBef>
              <a:spcAft>
                <a:spcPts val="0"/>
              </a:spcAft>
              <a:buSzPts val="1900"/>
              <a:buChar char="●"/>
            </a:pPr>
            <a:r>
              <a:rPr lang="en" sz="1900"/>
              <a:t>Any new technology or product must be fully tested and evaluated.</a:t>
            </a:r>
            <a:endParaRPr sz="1900"/>
          </a:p>
          <a:p>
            <a:pPr indent="-349250" lvl="0" marL="457200" rtl="0" algn="l">
              <a:spcBef>
                <a:spcPts val="0"/>
              </a:spcBef>
              <a:spcAft>
                <a:spcPts val="0"/>
              </a:spcAft>
              <a:buSzPts val="1900"/>
              <a:buChar char="●"/>
            </a:pPr>
            <a:r>
              <a:rPr lang="en" sz="1900"/>
              <a:t>Testing technology needs to run through the entire process , from pre-design stage to design stage to production completion stage. </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5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Testing technology</a:t>
            </a:r>
            <a:r>
              <a:rPr lang="en" sz="3000"/>
              <a:t> :  </a:t>
            </a:r>
            <a:endParaRPr sz="3000"/>
          </a:p>
        </p:txBody>
      </p:sp>
      <p:sp>
        <p:nvSpPr>
          <p:cNvPr id="675" name="Google Shape;675;p5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Testing technology plays an important role in all stages of a product or technology from prototype to standardization. </a:t>
            </a:r>
            <a:endParaRPr sz="1900"/>
          </a:p>
          <a:p>
            <a:pPr indent="-349250" lvl="0" marL="457200" rtl="0" algn="l">
              <a:spcBef>
                <a:spcPts val="0"/>
              </a:spcBef>
              <a:spcAft>
                <a:spcPts val="0"/>
              </a:spcAft>
              <a:buSzPts val="1900"/>
              <a:buChar char="●"/>
            </a:pPr>
            <a:r>
              <a:rPr lang="en" sz="1900"/>
              <a:t>The testing &amp; measurement solutions at each stage are important guarantees for successful application of new technologies &amp; products.</a:t>
            </a:r>
            <a:endParaRPr sz="1900"/>
          </a:p>
          <a:p>
            <a:pPr indent="0" lvl="0" marL="457200" rtl="0" algn="l">
              <a:spcBef>
                <a:spcPts val="0"/>
              </a:spcBef>
              <a:spcAft>
                <a:spcPts val="0"/>
              </a:spcAft>
              <a:buNone/>
            </a:pPr>
            <a:r>
              <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Development of testing instruments </a:t>
            </a:r>
            <a:r>
              <a:rPr lang="en" sz="3000"/>
              <a:t>:  </a:t>
            </a:r>
            <a:endParaRPr sz="3000"/>
          </a:p>
        </p:txBody>
      </p:sp>
      <p:sp>
        <p:nvSpPr>
          <p:cNvPr id="681" name="Google Shape;681;p5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Instruments are combination of various sciences &amp; technologies with many varieties and wide applications.</a:t>
            </a:r>
            <a:endParaRPr sz="1900"/>
          </a:p>
          <a:p>
            <a:pPr indent="-349250" lvl="0" marL="457200" rtl="0" algn="l">
              <a:spcBef>
                <a:spcPts val="0"/>
              </a:spcBef>
              <a:spcAft>
                <a:spcPts val="0"/>
              </a:spcAft>
              <a:buSzPts val="1900"/>
              <a:buChar char="●"/>
            </a:pPr>
            <a:r>
              <a:rPr lang="en" sz="1900"/>
              <a:t> To ensure more reliable performance &amp; more powerful integrated functions, the mature testing equipment &amp; advanced &amp; reliable testing methods are needed. Powerful testing instruments are indispensable to the stable &amp; reliable running of new wireless communication equipment.</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3"/>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Development of testing instruments :  </a:t>
            </a:r>
            <a:endParaRPr sz="3000"/>
          </a:p>
        </p:txBody>
      </p:sp>
      <p:sp>
        <p:nvSpPr>
          <p:cNvPr id="687" name="Google Shape;687;p5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development of test equipments can be divided into three eras :</a:t>
            </a:r>
            <a:endParaRPr sz="1900"/>
          </a:p>
          <a:p>
            <a:pPr indent="-349250" lvl="0" marL="457200" rtl="0" algn="l">
              <a:spcBef>
                <a:spcPts val="0"/>
              </a:spcBef>
              <a:spcAft>
                <a:spcPts val="0"/>
              </a:spcAft>
              <a:buSzPts val="1900"/>
              <a:buChar char="●"/>
            </a:pPr>
            <a:r>
              <a:rPr lang="en" sz="1900"/>
              <a:t>Instrument 1.0 era</a:t>
            </a:r>
            <a:endParaRPr sz="1900"/>
          </a:p>
          <a:p>
            <a:pPr indent="-349250" lvl="0" marL="457200" rtl="0" algn="l">
              <a:spcBef>
                <a:spcPts val="0"/>
              </a:spcBef>
              <a:spcAft>
                <a:spcPts val="0"/>
              </a:spcAft>
              <a:buSzPts val="1900"/>
              <a:buChar char="●"/>
            </a:pPr>
            <a:r>
              <a:rPr lang="en" sz="1900"/>
              <a:t>Instrument 2.0 era</a:t>
            </a:r>
            <a:endParaRPr sz="1900"/>
          </a:p>
          <a:p>
            <a:pPr indent="-349250" lvl="0" marL="457200" rtl="0" algn="l">
              <a:spcBef>
                <a:spcPts val="0"/>
              </a:spcBef>
              <a:spcAft>
                <a:spcPts val="0"/>
              </a:spcAft>
              <a:buSzPts val="1900"/>
              <a:buChar char="●"/>
            </a:pPr>
            <a:r>
              <a:rPr lang="en" sz="1900"/>
              <a:t>Instrument 3.0 era</a:t>
            </a: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New technologies to testing &amp; evaluation:</a:t>
            </a:r>
            <a:r>
              <a:rPr lang="en" sz="3000"/>
              <a:t> </a:t>
            </a:r>
            <a:endParaRPr sz="3000"/>
          </a:p>
        </p:txBody>
      </p:sp>
      <p:sp>
        <p:nvSpPr>
          <p:cNvPr id="241" name="Google Shape;241;p2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proposed new network architecture and emergence of various types of transmission technology will pose new challenges to 5G air interface technology standardization , program design and simulation. </a:t>
            </a:r>
            <a:endParaRPr sz="1900"/>
          </a:p>
          <a:p>
            <a:pPr indent="-349250" lvl="0" marL="457200" rtl="0" algn="l">
              <a:spcBef>
                <a:spcPts val="0"/>
              </a:spcBef>
              <a:spcAft>
                <a:spcPts val="0"/>
              </a:spcAft>
              <a:buSzPts val="1900"/>
              <a:buChar char="●"/>
            </a:pPr>
            <a:r>
              <a:rPr lang="en" sz="1900"/>
              <a:t>For physical layer transmission technology , 5G will introduce new waveform &amp; non orthogonal multiple access at the physical layer to achieve the required traffic latency in air interface.</a:t>
            </a:r>
            <a:endParaRPr sz="19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cxnSp>
        <p:nvCxnSpPr>
          <p:cNvPr id="692" name="Google Shape;692;p5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3" name="Google Shape;693;p5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4" name="Google Shape;694;p5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5" name="Google Shape;695;p5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6" name="Google Shape;696;p5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7" name="Google Shape;697;p5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8" name="Google Shape;698;p5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699" name="Google Shape;699;p5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0" name="Google Shape;700;p5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1" name="Google Shape;701;p5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2" name="Google Shape;702;p5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3" name="Google Shape;703;p5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4" name="Google Shape;704;p5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5" name="Google Shape;705;p5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6" name="Google Shape;706;p5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7" name="Google Shape;707;p5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8" name="Google Shape;708;p5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09" name="Google Shape;709;p5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0" name="Google Shape;710;p5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1" name="Google Shape;711;p5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2" name="Google Shape;712;p5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3" name="Google Shape;713;p5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4" name="Google Shape;714;p5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5" name="Google Shape;715;p5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6" name="Google Shape;716;p5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7" name="Google Shape;717;p5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8" name="Google Shape;718;p5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19" name="Google Shape;719;p5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0" name="Google Shape;720;p5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1" name="Google Shape;721;p5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2" name="Google Shape;722;p5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3" name="Google Shape;723;p5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4" name="Google Shape;724;p5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5" name="Google Shape;725;p5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6" name="Google Shape;726;p5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7" name="Google Shape;727;p5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8" name="Google Shape;728;p5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29" name="Google Shape;729;p5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0" name="Google Shape;730;p5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1" name="Google Shape;731;p5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2" name="Google Shape;732;p5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3" name="Google Shape;733;p5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4" name="Google Shape;734;p5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5" name="Google Shape;735;p5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6" name="Google Shape;736;p5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7" name="Google Shape;737;p5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8" name="Google Shape;738;p5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739" name="Google Shape;739;p5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740" name="Google Shape;740;p5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4"/>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Development of testing instruments</a:t>
            </a:r>
            <a:r>
              <a:rPr b="1" lang="en" sz="4400">
                <a:solidFill>
                  <a:schemeClr val="lt1"/>
                </a:solidFill>
              </a:rPr>
              <a:t>  </a:t>
            </a:r>
            <a:endParaRPr b="1" sz="4000">
              <a:solidFill>
                <a:schemeClr val="lt1"/>
              </a:solidFill>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5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Instrument 1.0 era  </a:t>
            </a:r>
            <a:r>
              <a:rPr lang="en" sz="3000"/>
              <a:t>:  </a:t>
            </a:r>
            <a:endParaRPr sz="3000"/>
          </a:p>
        </p:txBody>
      </p:sp>
      <p:sp>
        <p:nvSpPr>
          <p:cNvPr id="747" name="Google Shape;747;p5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Microprocessors  have improved performance &amp; automation degree of instruments , facilitating automatic range conversion , automatic zero adjustment , trigger level automatic adjustment, automatic calibration , self- diagnosis and many other functions.</a:t>
            </a: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5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Instrument 2.0 era :  </a:t>
            </a:r>
            <a:endParaRPr sz="3000"/>
          </a:p>
        </p:txBody>
      </p:sp>
      <p:sp>
        <p:nvSpPr>
          <p:cNvPr id="753" name="Google Shape;753;p5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With development of computers , test instruments began to transform.</a:t>
            </a:r>
            <a:endParaRPr sz="1900"/>
          </a:p>
          <a:p>
            <a:pPr indent="-349250" lvl="0" marL="457200" rtl="0" algn="l">
              <a:spcBef>
                <a:spcPts val="0"/>
              </a:spcBef>
              <a:spcAft>
                <a:spcPts val="0"/>
              </a:spcAft>
              <a:buSzPts val="1900"/>
              <a:buChar char="●"/>
            </a:pPr>
            <a:r>
              <a:rPr lang="en" sz="1900"/>
              <a:t>Use of flexible instruments based on software design.</a:t>
            </a:r>
            <a:endParaRPr sz="1900"/>
          </a:p>
          <a:p>
            <a:pPr indent="-349250" lvl="0" marL="457200" rtl="0" algn="l">
              <a:spcBef>
                <a:spcPts val="0"/>
              </a:spcBef>
              <a:spcAft>
                <a:spcPts val="0"/>
              </a:spcAft>
              <a:buSzPts val="1900"/>
              <a:buChar char="●"/>
            </a:pPr>
            <a:r>
              <a:rPr lang="en" sz="1900"/>
              <a:t>In this, the users can redevelop the instruments according to their own needs.   </a:t>
            </a:r>
            <a:endParaRPr sz="19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5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Instrument 2.0 era</a:t>
            </a:r>
            <a:r>
              <a:rPr lang="en" sz="3000"/>
              <a:t> :  </a:t>
            </a:r>
            <a:endParaRPr sz="3000"/>
          </a:p>
        </p:txBody>
      </p:sp>
      <p:sp>
        <p:nvSpPr>
          <p:cNvPr id="759" name="Google Shape;759;p5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With development of computers , test instruments began to transform.</a:t>
            </a:r>
            <a:endParaRPr sz="1900"/>
          </a:p>
          <a:p>
            <a:pPr indent="-349250" lvl="0" marL="457200" rtl="0" algn="l">
              <a:spcBef>
                <a:spcPts val="0"/>
              </a:spcBef>
              <a:spcAft>
                <a:spcPts val="0"/>
              </a:spcAft>
              <a:buSzPts val="1900"/>
              <a:buChar char="●"/>
            </a:pPr>
            <a:r>
              <a:rPr lang="en" sz="1900"/>
              <a:t>Use of flexible instruments based on software design.</a:t>
            </a:r>
            <a:endParaRPr sz="1900"/>
          </a:p>
          <a:p>
            <a:pPr indent="-349250" lvl="0" marL="457200" rtl="0" algn="l">
              <a:spcBef>
                <a:spcPts val="0"/>
              </a:spcBef>
              <a:spcAft>
                <a:spcPts val="0"/>
              </a:spcAft>
              <a:buSzPts val="1900"/>
              <a:buChar char="●"/>
            </a:pPr>
            <a:r>
              <a:rPr lang="en" sz="1900"/>
              <a:t>In this, the users can redevelop the instruments according to their own needs.   </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5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Instrument 2.0 era :  </a:t>
            </a:r>
            <a:endParaRPr sz="3000"/>
          </a:p>
        </p:txBody>
      </p:sp>
      <p:sp>
        <p:nvSpPr>
          <p:cNvPr id="765" name="Google Shape;765;p5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combination </a:t>
            </a:r>
            <a:r>
              <a:rPr lang="en" sz="1900"/>
              <a:t> of multiple techniques helped to create a number of high performance testing systems that increased the flexibility of testing and brought higher performance and lower cost.</a:t>
            </a:r>
            <a:endParaRPr sz="1900"/>
          </a:p>
          <a:p>
            <a:pPr indent="-349250" lvl="0" marL="457200" rtl="0" algn="l">
              <a:spcBef>
                <a:spcPts val="0"/>
              </a:spcBef>
              <a:spcAft>
                <a:spcPts val="0"/>
              </a:spcAft>
              <a:buSzPts val="1900"/>
              <a:buChar char="●"/>
            </a:pPr>
            <a:r>
              <a:rPr lang="en" sz="1900"/>
              <a:t>Bus technology</a:t>
            </a:r>
            <a:endParaRPr sz="1900"/>
          </a:p>
          <a:p>
            <a:pPr indent="-349250" lvl="0" marL="457200" rtl="0" algn="l">
              <a:spcBef>
                <a:spcPts val="0"/>
              </a:spcBef>
              <a:spcAft>
                <a:spcPts val="0"/>
              </a:spcAft>
              <a:buSzPts val="1900"/>
              <a:buChar char="●"/>
            </a:pPr>
            <a:r>
              <a:rPr lang="en" sz="1900"/>
              <a:t>Software defined radio technology</a:t>
            </a:r>
            <a:endParaRPr sz="1900"/>
          </a:p>
          <a:p>
            <a:pPr indent="-349250" lvl="0" marL="457200" rtl="0" algn="l">
              <a:spcBef>
                <a:spcPts val="0"/>
              </a:spcBef>
              <a:spcAft>
                <a:spcPts val="0"/>
              </a:spcAft>
              <a:buSzPts val="1900"/>
              <a:buChar char="●"/>
            </a:pPr>
            <a:r>
              <a:rPr lang="en" sz="1900"/>
              <a:t>Modular instrument technology</a:t>
            </a:r>
            <a:endParaRPr sz="1900"/>
          </a:p>
          <a:p>
            <a:pPr indent="-349250" lvl="0" marL="457200" rtl="0" algn="l">
              <a:spcBef>
                <a:spcPts val="0"/>
              </a:spcBef>
              <a:spcAft>
                <a:spcPts val="0"/>
              </a:spcAft>
              <a:buSzPts val="1900"/>
              <a:buChar char="●"/>
            </a:pPr>
            <a:r>
              <a:rPr lang="en" sz="1900"/>
              <a:t>Hybrid test system </a:t>
            </a:r>
            <a:endParaRPr sz="19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5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Bus technology</a:t>
            </a:r>
            <a:r>
              <a:rPr lang="en" sz="3000"/>
              <a:t> :  </a:t>
            </a:r>
            <a:endParaRPr sz="3000"/>
          </a:p>
        </p:txBody>
      </p:sp>
      <p:sp>
        <p:nvSpPr>
          <p:cNvPr id="771" name="Google Shape;771;p5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Through the test bus, tha data communication between different units and modules in the testing instruments are realized.</a:t>
            </a:r>
            <a:endParaRPr sz="1900"/>
          </a:p>
          <a:p>
            <a:pPr indent="-349250" lvl="0" marL="457200" rtl="0" algn="l">
              <a:spcBef>
                <a:spcPts val="0"/>
              </a:spcBef>
              <a:spcAft>
                <a:spcPts val="0"/>
              </a:spcAft>
              <a:buSzPts val="1900"/>
              <a:buChar char="●"/>
            </a:pPr>
            <a:r>
              <a:rPr lang="en" sz="1900"/>
              <a:t>These standards allows  testing engineers to assemble a variety of automatic measurement systems with powerful functions by very convenient means.</a:t>
            </a:r>
            <a:endParaRPr sz="1900"/>
          </a:p>
          <a:p>
            <a:pPr indent="-349250" lvl="0" marL="457200" rtl="0" algn="l">
              <a:spcBef>
                <a:spcPts val="0"/>
              </a:spcBef>
              <a:spcAft>
                <a:spcPts val="0"/>
              </a:spcAft>
              <a:buSzPts val="1900"/>
              <a:buChar char="●"/>
            </a:pPr>
            <a:r>
              <a:rPr lang="en" sz="1900"/>
              <a:t> Representative bus technologies includes VMEbus extensions for instrumentation (VXI) , peripheral component interconnect (PCI), peripheral component interconnect express (PCIe), LAN extension for instrumentation (LXI).</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6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Software defined radio</a:t>
            </a:r>
            <a:r>
              <a:rPr lang="en" sz="3000"/>
              <a:t> technology :  </a:t>
            </a:r>
            <a:endParaRPr sz="3000"/>
          </a:p>
        </p:txBody>
      </p:sp>
      <p:sp>
        <p:nvSpPr>
          <p:cNvPr id="777" name="Google Shape;777;p6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is the most representative technology of instrument 2.0 era.</a:t>
            </a:r>
            <a:endParaRPr sz="1900"/>
          </a:p>
          <a:p>
            <a:pPr indent="-349250" lvl="0" marL="457200" rtl="0" algn="l">
              <a:spcBef>
                <a:spcPts val="0"/>
              </a:spcBef>
              <a:spcAft>
                <a:spcPts val="0"/>
              </a:spcAft>
              <a:buSzPts val="1900"/>
              <a:buChar char="●"/>
            </a:pPr>
            <a:r>
              <a:rPr lang="en" sz="1900"/>
              <a:t>The software radio is to take hardware as the basic platform of wireless communications and implement the maximal functions of wireless communications and personal communications with software.</a:t>
            </a:r>
            <a:endParaRPr sz="1900"/>
          </a:p>
          <a:p>
            <a:pPr indent="-349250" lvl="0" marL="457200" rtl="0" algn="l">
              <a:spcBef>
                <a:spcPts val="0"/>
              </a:spcBef>
              <a:spcAft>
                <a:spcPts val="0"/>
              </a:spcAft>
              <a:buSzPts val="1900"/>
              <a:buChar char="●"/>
            </a:pPr>
            <a:r>
              <a:rPr lang="en" sz="1900"/>
              <a:t>The basic idea is to let all the tactile radios in use be based on same hardware platform, install different software to form different types of radio , complete functions of different natures , and get the software programmable capability. </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6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Software defined radio technology :  </a:t>
            </a:r>
            <a:endParaRPr sz="3000"/>
          </a:p>
        </p:txBody>
      </p:sp>
      <p:sp>
        <p:nvSpPr>
          <p:cNvPr id="783" name="Google Shape;783;p6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key idea of software radio is to construct a standardized, modular universal hardware platform to realize various functions by software, and to make the broadband A/D and D/A convert to IF, near the RF side of the antenna , and strive to carry out the digital processing from IF.</a:t>
            </a:r>
            <a:endParaRPr sz="1900"/>
          </a:p>
          <a:p>
            <a:pPr indent="-349250" lvl="0" marL="457200" rtl="0" algn="l">
              <a:spcBef>
                <a:spcPts val="0"/>
              </a:spcBef>
              <a:spcAft>
                <a:spcPts val="0"/>
              </a:spcAft>
              <a:buSzPts val="1900"/>
              <a:buChar char="●"/>
            </a:pPr>
            <a:r>
              <a:rPr lang="en" sz="1900"/>
              <a:t>Software radio requires a very high speed of hardware and software processing.</a:t>
            </a:r>
            <a:endParaRPr sz="1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6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Modular instrument</a:t>
            </a:r>
            <a:r>
              <a:rPr lang="en" sz="3000"/>
              <a:t> technology :   </a:t>
            </a:r>
            <a:endParaRPr sz="3000"/>
          </a:p>
        </p:txBody>
      </p:sp>
      <p:sp>
        <p:nvSpPr>
          <p:cNvPr id="789" name="Google Shape;789;p6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High speed communications test instruments featuring modular, software and integration continue to spring up, which complement and get closely integrated with traditional methods expanding the applications continuously and forming a technical highlight in the communication centred application field.</a:t>
            </a:r>
            <a:endParaRPr sz="1900"/>
          </a:p>
          <a:p>
            <a:pPr indent="-349250" lvl="0" marL="457200" rtl="0" algn="l">
              <a:spcBef>
                <a:spcPts val="0"/>
              </a:spcBef>
              <a:spcAft>
                <a:spcPts val="0"/>
              </a:spcAft>
              <a:buSzPts val="1900"/>
              <a:buChar char="●"/>
            </a:pPr>
            <a:r>
              <a:rPr lang="en" sz="1900"/>
              <a:t>VXI was the earliest bus which introduced the concept of modular instrument. </a:t>
            </a:r>
            <a:endParaRPr sz="1900"/>
          </a:p>
          <a:p>
            <a:pPr indent="0" lvl="0" marL="457200" rtl="0" algn="l">
              <a:spcBef>
                <a:spcPts val="0"/>
              </a:spcBef>
              <a:spcAft>
                <a:spcPts val="0"/>
              </a:spcAft>
              <a:buNone/>
            </a:pPr>
            <a:r>
              <a:t/>
            </a:r>
            <a:endParaRPr sz="1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63"/>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Modular instrument technology :   </a:t>
            </a:r>
            <a:endParaRPr sz="3000"/>
          </a:p>
        </p:txBody>
      </p:sp>
      <p:sp>
        <p:nvSpPr>
          <p:cNvPr id="795" name="Google Shape;795;p6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Modular instruments integrated with computers and suitable for PCI and PXI platforms are highly flexible plug-in computer boards.</a:t>
            </a:r>
            <a:endParaRPr sz="1900"/>
          </a:p>
          <a:p>
            <a:pPr indent="-349250" lvl="0" marL="457200" rtl="0" algn="l">
              <a:spcBef>
                <a:spcPts val="0"/>
              </a:spcBef>
              <a:spcAft>
                <a:spcPts val="0"/>
              </a:spcAft>
              <a:buSzPts val="1900"/>
              <a:buChar char="●"/>
            </a:pPr>
            <a:r>
              <a:rPr lang="en" sz="1900"/>
              <a:t>Modular instruments are an important part of SDR technology. </a:t>
            </a:r>
            <a:endParaRPr sz="1900"/>
          </a:p>
          <a:p>
            <a:pPr indent="-349250" lvl="0" marL="457200" rtl="0" algn="l">
              <a:spcBef>
                <a:spcPts val="0"/>
              </a:spcBef>
              <a:spcAft>
                <a:spcPts val="0"/>
              </a:spcAft>
              <a:buSzPts val="1900"/>
              <a:buChar char="●"/>
            </a:pPr>
            <a:r>
              <a:rPr lang="en" sz="1900"/>
              <a:t>With the aid of modular instruments , engineers can choose different kinds of modular instruments according to their measurement needs and set up a test system.</a:t>
            </a:r>
            <a:endParaRPr sz="19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8"/>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New technologies to testing &amp; evaluation: </a:t>
            </a:r>
            <a:endParaRPr sz="3000"/>
          </a:p>
        </p:txBody>
      </p:sp>
      <p:sp>
        <p:nvSpPr>
          <p:cNvPr id="247" name="Google Shape;247;p2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To explore spatial freedom &amp; improve the network throughput, 5G will introduce massive MIMO technology. In simulation evaluation system , massive MIMO &amp; MU-MIMO technology will greatly increase computational interference complexity. </a:t>
            </a:r>
            <a:endParaRPr sz="1900"/>
          </a:p>
          <a:p>
            <a:pPr indent="-349250" lvl="0" marL="457200" rtl="0" algn="l">
              <a:spcBef>
                <a:spcPts val="0"/>
              </a:spcBef>
              <a:spcAft>
                <a:spcPts val="0"/>
              </a:spcAft>
              <a:buSzPts val="1900"/>
              <a:buChar char="●"/>
            </a:pPr>
            <a:r>
              <a:rPr lang="en" sz="1900"/>
              <a:t>The new channel propagation model will be introduced based on high frequency band transmission technology, D2D technology &amp; massive MIMO technology. </a:t>
            </a:r>
            <a:endParaRPr sz="1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6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Hybrid test system</a:t>
            </a:r>
            <a:r>
              <a:rPr lang="en" sz="3000"/>
              <a:t> :   </a:t>
            </a:r>
            <a:endParaRPr sz="3000"/>
          </a:p>
        </p:txBody>
      </p:sp>
      <p:sp>
        <p:nvSpPr>
          <p:cNvPr id="801" name="Google Shape;801;p6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hybrid systems composed of different bus technologies and instruments are gradually appearing in the testing field.</a:t>
            </a:r>
            <a:endParaRPr sz="1900"/>
          </a:p>
          <a:p>
            <a:pPr indent="-349250" lvl="0" marL="457200" rtl="0" algn="l">
              <a:spcBef>
                <a:spcPts val="0"/>
              </a:spcBef>
              <a:spcAft>
                <a:spcPts val="0"/>
              </a:spcAft>
              <a:buSzPts val="1900"/>
              <a:buChar char="●"/>
            </a:pPr>
            <a:r>
              <a:rPr lang="en" sz="1900"/>
              <a:t>In a hybrid test system, different components of multiple automated test platforms are integrated in a system including PCI, PXI, GPIB, VXI, USB, LAN and other different buses.</a:t>
            </a:r>
            <a:endParaRPr sz="1900"/>
          </a:p>
          <a:p>
            <a:pPr indent="0" lvl="0" marL="457200" rtl="0" algn="l">
              <a:spcBef>
                <a:spcPts val="0"/>
              </a:spcBef>
              <a:spcAft>
                <a:spcPts val="0"/>
              </a:spcAft>
              <a:buNone/>
            </a:pPr>
            <a:r>
              <a:t/>
            </a:r>
            <a:endParaRPr sz="19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6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Instrument 3.0 era</a:t>
            </a:r>
            <a:r>
              <a:rPr lang="en" sz="3000"/>
              <a:t> :  </a:t>
            </a:r>
            <a:endParaRPr sz="3000"/>
          </a:p>
        </p:txBody>
      </p:sp>
      <p:sp>
        <p:nvSpPr>
          <p:cNvPr id="807" name="Google Shape;807;p6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reflects the characteristics of openness, union and service.</a:t>
            </a:r>
            <a:endParaRPr sz="1900"/>
          </a:p>
          <a:p>
            <a:pPr indent="-349250" lvl="0" marL="457200" rtl="0" algn="l">
              <a:spcBef>
                <a:spcPts val="0"/>
              </a:spcBef>
              <a:spcAft>
                <a:spcPts val="0"/>
              </a:spcAft>
              <a:buSzPts val="1900"/>
              <a:buChar char="●"/>
            </a:pPr>
            <a:r>
              <a:rPr lang="en" sz="1900"/>
              <a:t>Cloud testing , software and hardware joint multi user system simulation test is a series of applications confirming the characteristics of instrument 3.0 technology.</a:t>
            </a:r>
            <a:endParaRPr sz="19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1" name="Shape 811"/>
        <p:cNvGrpSpPr/>
        <p:nvPr/>
      </p:nvGrpSpPr>
      <p:grpSpPr>
        <a:xfrm>
          <a:off x="0" y="0"/>
          <a:ext cx="0" cy="0"/>
          <a:chOff x="0" y="0"/>
          <a:chExt cx="0" cy="0"/>
        </a:xfrm>
      </p:grpSpPr>
      <p:cxnSp>
        <p:nvCxnSpPr>
          <p:cNvPr id="812" name="Google Shape;812;p66"/>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3" name="Google Shape;813;p66"/>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4" name="Google Shape;814;p66"/>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5" name="Google Shape;815;p66"/>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6" name="Google Shape;816;p66"/>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7" name="Google Shape;817;p66"/>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8" name="Google Shape;818;p66"/>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19" name="Google Shape;819;p66"/>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0" name="Google Shape;820;p66"/>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1" name="Google Shape;821;p66"/>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2" name="Google Shape;822;p66"/>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3" name="Google Shape;823;p66"/>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4" name="Google Shape;824;p66"/>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5" name="Google Shape;825;p66"/>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6" name="Google Shape;826;p66"/>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7" name="Google Shape;827;p66"/>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8" name="Google Shape;828;p66"/>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29" name="Google Shape;829;p66"/>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0" name="Google Shape;830;p66"/>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1" name="Google Shape;831;p66"/>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2" name="Google Shape;832;p66"/>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3" name="Google Shape;833;p66"/>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4" name="Google Shape;834;p66"/>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5" name="Google Shape;835;p66"/>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6" name="Google Shape;836;p66"/>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7" name="Google Shape;837;p66"/>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8" name="Google Shape;838;p66"/>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39" name="Google Shape;839;p66"/>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0" name="Google Shape;840;p66"/>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1" name="Google Shape;841;p66"/>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2" name="Google Shape;842;p66"/>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3" name="Google Shape;843;p66"/>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4" name="Google Shape;844;p66"/>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5" name="Google Shape;845;p66"/>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6" name="Google Shape;846;p66"/>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7" name="Google Shape;847;p66"/>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8" name="Google Shape;848;p66"/>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49" name="Google Shape;849;p66"/>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0" name="Google Shape;850;p66"/>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1" name="Google Shape;851;p66"/>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2" name="Google Shape;852;p66"/>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3" name="Google Shape;853;p66"/>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4" name="Google Shape;854;p66"/>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5" name="Google Shape;855;p66"/>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6" name="Google Shape;856;p66"/>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7" name="Google Shape;857;p66"/>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8" name="Google Shape;858;p66"/>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859" name="Google Shape;859;p66"/>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860" name="Google Shape;860;p66"/>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66"/>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Development trend of testing technology</a:t>
            </a:r>
            <a:endParaRPr b="1" sz="4000">
              <a:solidFill>
                <a:schemeClr val="lt1"/>
              </a:solidFill>
              <a:latin typeface="Montserrat"/>
              <a:ea typeface="Montserrat"/>
              <a:cs typeface="Montserrat"/>
              <a:sym typeface="Montserrat"/>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6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Co-existence of new &amp; traditional test</a:t>
            </a:r>
            <a:endParaRPr sz="3000"/>
          </a:p>
          <a:p>
            <a:pPr indent="0" lvl="0" marL="0" rtl="0" algn="l">
              <a:spcBef>
                <a:spcPts val="0"/>
              </a:spcBef>
              <a:spcAft>
                <a:spcPts val="0"/>
              </a:spcAft>
              <a:buNone/>
            </a:pPr>
            <a:r>
              <a:rPr lang="en" sz="3000"/>
              <a:t>equipment :</a:t>
            </a:r>
            <a:endParaRPr sz="3000"/>
          </a:p>
        </p:txBody>
      </p:sp>
      <p:sp>
        <p:nvSpPr>
          <p:cNvPr id="867" name="Google Shape;867;p6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Users can integrate test into the design process in a faster and more flexible way, shorten the development time and improve the test efficiency. </a:t>
            </a:r>
            <a:endParaRPr sz="1900"/>
          </a:p>
          <a:p>
            <a:pPr indent="0" lvl="0" marL="457200" rtl="0" algn="l">
              <a:spcBef>
                <a:spcPts val="0"/>
              </a:spcBef>
              <a:spcAft>
                <a:spcPts val="0"/>
              </a:spcAft>
              <a:buNone/>
            </a:pPr>
            <a:r>
              <a:t/>
            </a:r>
            <a:endParaRPr sz="1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6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Leading trend </a:t>
            </a:r>
            <a:endParaRPr sz="3000"/>
          </a:p>
        </p:txBody>
      </p:sp>
      <p:sp>
        <p:nvSpPr>
          <p:cNvPr id="873" name="Google Shape;873;p6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 leading trend of many-core / parallel technology &amp; FPGA real time technology :</a:t>
            </a:r>
            <a:endParaRPr sz="1900"/>
          </a:p>
          <a:p>
            <a:pPr indent="0" lvl="0" marL="0" rtl="0" algn="l">
              <a:spcBef>
                <a:spcPts val="0"/>
              </a:spcBef>
              <a:spcAft>
                <a:spcPts val="0"/>
              </a:spcAft>
              <a:buNone/>
            </a:pPr>
            <a:r>
              <a:t/>
            </a:r>
            <a:endParaRPr sz="19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6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Many core parallel technology :</a:t>
            </a:r>
            <a:endParaRPr sz="3000"/>
          </a:p>
        </p:txBody>
      </p:sp>
      <p:sp>
        <p:nvSpPr>
          <p:cNvPr id="879" name="Google Shape;879;p6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number of cores in a server processor is increasing drastically to more than 10 and the processor is developing towards many core. </a:t>
            </a:r>
            <a:endParaRPr sz="1900"/>
          </a:p>
          <a:p>
            <a:pPr indent="-349250" lvl="0" marL="457200" rtl="0" algn="l">
              <a:spcBef>
                <a:spcPts val="0"/>
              </a:spcBef>
              <a:spcAft>
                <a:spcPts val="0"/>
              </a:spcAft>
              <a:buSzPts val="1900"/>
              <a:buChar char="●"/>
            </a:pPr>
            <a:r>
              <a:rPr lang="en" sz="1900"/>
              <a:t>The emergence and development of multi-core/many processors is a choice of development of semiconductor industry.</a:t>
            </a:r>
            <a:endParaRPr sz="1900"/>
          </a:p>
          <a:p>
            <a:pPr indent="-349250" lvl="0" marL="457200" rtl="0" algn="l">
              <a:spcBef>
                <a:spcPts val="0"/>
              </a:spcBef>
              <a:spcAft>
                <a:spcPts val="0"/>
              </a:spcAft>
              <a:buSzPts val="1900"/>
              <a:buChar char="●"/>
            </a:pPr>
            <a:r>
              <a:rPr lang="en" sz="1900"/>
              <a:t>The development of multi-core technology will promote the development of test industry.</a:t>
            </a:r>
            <a:endParaRPr sz="19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3" name="Shape 883"/>
        <p:cNvGrpSpPr/>
        <p:nvPr/>
      </p:nvGrpSpPr>
      <p:grpSpPr>
        <a:xfrm>
          <a:off x="0" y="0"/>
          <a:ext cx="0" cy="0"/>
          <a:chOff x="0" y="0"/>
          <a:chExt cx="0" cy="0"/>
        </a:xfrm>
      </p:grpSpPr>
      <p:sp>
        <p:nvSpPr>
          <p:cNvPr id="884" name="Google Shape;884;p7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 time FPGA technology :</a:t>
            </a:r>
            <a:endParaRPr sz="3000"/>
          </a:p>
        </p:txBody>
      </p:sp>
      <p:sp>
        <p:nvSpPr>
          <p:cNvPr id="885" name="Google Shape;885;p7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FPGA can realize the advantages of customized hardware tools through the flexible software system.</a:t>
            </a:r>
            <a:endParaRPr sz="1900"/>
          </a:p>
          <a:p>
            <a:pPr indent="-349250" lvl="0" marL="457200" rtl="0" algn="l">
              <a:spcBef>
                <a:spcPts val="0"/>
              </a:spcBef>
              <a:spcAft>
                <a:spcPts val="0"/>
              </a:spcAft>
              <a:buSzPts val="1900"/>
              <a:buChar char="●"/>
            </a:pPr>
            <a:r>
              <a:rPr lang="en" sz="1900"/>
              <a:t>FPGA is suitable for uninterrupted filtering, modulation /demodulation , encryption or other data processing. </a:t>
            </a:r>
            <a:endParaRPr sz="1900"/>
          </a:p>
          <a:p>
            <a:pPr indent="-349250" lvl="0" marL="457200" rtl="0" algn="l">
              <a:spcBef>
                <a:spcPts val="0"/>
              </a:spcBef>
              <a:spcAft>
                <a:spcPts val="0"/>
              </a:spcAft>
              <a:buSzPts val="1900"/>
              <a:buChar char="●"/>
            </a:pPr>
            <a:r>
              <a:rPr lang="en" sz="1900"/>
              <a:t>To ensure the inherent parallelism of data.</a:t>
            </a:r>
            <a:endParaRPr sz="19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9" name="Shape 889"/>
        <p:cNvGrpSpPr/>
        <p:nvPr/>
      </p:nvGrpSpPr>
      <p:grpSpPr>
        <a:xfrm>
          <a:off x="0" y="0"/>
          <a:ext cx="0" cy="0"/>
          <a:chOff x="0" y="0"/>
          <a:chExt cx="0" cy="0"/>
        </a:xfrm>
      </p:grpSpPr>
      <p:sp>
        <p:nvSpPr>
          <p:cNvPr id="890" name="Google Shape;890;p7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 time FPGA technology :</a:t>
            </a:r>
            <a:endParaRPr sz="3000"/>
          </a:p>
        </p:txBody>
      </p:sp>
      <p:sp>
        <p:nvSpPr>
          <p:cNvPr id="891" name="Google Shape;891;p7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is defined by software first and then downloaded to a FPGA chip for an actual execution.</a:t>
            </a:r>
            <a:endParaRPr sz="1900"/>
          </a:p>
          <a:p>
            <a:pPr indent="-349250" lvl="0" marL="457200" rtl="0" algn="l">
              <a:spcBef>
                <a:spcPts val="0"/>
              </a:spcBef>
              <a:spcAft>
                <a:spcPts val="0"/>
              </a:spcAft>
              <a:buSzPts val="1900"/>
              <a:buChar char="●"/>
            </a:pPr>
            <a:r>
              <a:rPr lang="en" sz="1900"/>
              <a:t>As design and testing requirements become higher and higher , the FPGA technology is introduced into the FPGA based customized instruments. </a:t>
            </a:r>
            <a:endParaRPr sz="1900"/>
          </a:p>
          <a:p>
            <a:pPr indent="0" lvl="0" marL="457200" rtl="0" algn="l">
              <a:spcBef>
                <a:spcPts val="0"/>
              </a:spcBef>
              <a:spcAft>
                <a:spcPts val="0"/>
              </a:spcAft>
              <a:buNone/>
            </a:pPr>
            <a:r>
              <a:t/>
            </a:r>
            <a:endParaRPr sz="19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7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Real time FPGA technology :</a:t>
            </a:r>
            <a:endParaRPr sz="3000"/>
          </a:p>
        </p:txBody>
      </p:sp>
      <p:sp>
        <p:nvSpPr>
          <p:cNvPr id="897" name="Google Shape;897;p7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For 5G wireless communications , FPGA will be needed to ensure that the response is real time and the inflow and outflow speed of the data are high in real time system simulation and high speed memory test applications.</a:t>
            </a:r>
            <a:endParaRPr sz="1900"/>
          </a:p>
          <a:p>
            <a:pPr indent="-349250" lvl="0" marL="457200" rtl="0" algn="l">
              <a:spcBef>
                <a:spcPts val="0"/>
              </a:spcBef>
              <a:spcAft>
                <a:spcPts val="0"/>
              </a:spcAft>
              <a:buSzPts val="1900"/>
              <a:buChar char="●"/>
            </a:pPr>
            <a:r>
              <a:rPr lang="en" sz="1900"/>
              <a:t>R-series data collection and FlexRIO products family provided by NI have integrated the high performance FPGA into readily available I/O broadcard for users to customize and repeat configurations according to the applications.</a:t>
            </a:r>
            <a:endParaRPr sz="19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cxnSp>
        <p:nvCxnSpPr>
          <p:cNvPr id="902" name="Google Shape;902;p7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3" name="Google Shape;903;p7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4" name="Google Shape;904;p7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5" name="Google Shape;905;p7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6" name="Google Shape;906;p7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7" name="Google Shape;907;p7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8" name="Google Shape;908;p7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09" name="Google Shape;909;p7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0" name="Google Shape;910;p7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1" name="Google Shape;911;p7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2" name="Google Shape;912;p7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3" name="Google Shape;913;p7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4" name="Google Shape;914;p7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5" name="Google Shape;915;p7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6" name="Google Shape;916;p7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7" name="Google Shape;917;p7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8" name="Google Shape;918;p7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19" name="Google Shape;919;p7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0" name="Google Shape;920;p7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1" name="Google Shape;921;p7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2" name="Google Shape;922;p7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3" name="Google Shape;923;p7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4" name="Google Shape;924;p7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5" name="Google Shape;925;p7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6" name="Google Shape;926;p7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7" name="Google Shape;927;p7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8" name="Google Shape;928;p7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29" name="Google Shape;929;p7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0" name="Google Shape;930;p7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1" name="Google Shape;931;p7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2" name="Google Shape;932;p7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3" name="Google Shape;933;p7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4" name="Google Shape;934;p7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5" name="Google Shape;935;p7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6" name="Google Shape;936;p7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7" name="Google Shape;937;p7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8" name="Google Shape;938;p7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39" name="Google Shape;939;p7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0" name="Google Shape;940;p7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1" name="Google Shape;941;p7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2" name="Google Shape;942;p7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3" name="Google Shape;943;p7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4" name="Google Shape;944;p7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5" name="Google Shape;945;p7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6" name="Google Shape;946;p7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7" name="Google Shape;947;p7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8" name="Google Shape;948;p7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49" name="Google Shape;949;p7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950" name="Google Shape;950;p7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7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Test ecosystem becomes the trend</a:t>
            </a:r>
            <a:endParaRPr b="1" sz="40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9"/>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New technologies to testing &amp; evaluation: </a:t>
            </a:r>
            <a:endParaRPr sz="3000"/>
          </a:p>
        </p:txBody>
      </p:sp>
      <p:sp>
        <p:nvSpPr>
          <p:cNvPr id="253" name="Google Shape;253;p2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Need to design scheduling algorithm for heterogeneous computing resources, accurately estimate the consumed time of heterogeneous computing &amp; interface data transmission and meanwhile design the synchronized mechanism for computing tasks to make full use of heterogeneous computing platform. </a:t>
            </a:r>
            <a:endParaRPr sz="19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7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FPGA based IP to the PIN technology</a:t>
            </a:r>
            <a:endParaRPr sz="3000"/>
          </a:p>
        </p:txBody>
      </p:sp>
      <p:sp>
        <p:nvSpPr>
          <p:cNvPr id="957" name="Google Shape;957;p7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Adopting “system-level approach , integrating the  concepts of design and test, and expanding software architecture to FPGA “ is one of the effective means to balance the development and improve the efficiency of communications testing .</a:t>
            </a:r>
            <a:endParaRPr sz="19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7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FPGA based IP to the PIN technology</a:t>
            </a:r>
            <a:endParaRPr sz="3000"/>
          </a:p>
        </p:txBody>
      </p:sp>
      <p:sp>
        <p:nvSpPr>
          <p:cNvPr id="963" name="Google Shape;963;p7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specific implementation of IP to the pin technology can be expressed as a “V” graph.</a:t>
            </a:r>
            <a:endParaRPr sz="1900"/>
          </a:p>
          <a:p>
            <a:pPr indent="0" lvl="0" marL="457200" rtl="0" algn="l">
              <a:spcBef>
                <a:spcPts val="0"/>
              </a:spcBef>
              <a:spcAft>
                <a:spcPts val="0"/>
              </a:spcAft>
              <a:buNone/>
            </a:pPr>
            <a:r>
              <a:rPr lang="en" sz="1900"/>
              <a:t> </a:t>
            </a:r>
            <a:endParaRPr sz="1900"/>
          </a:p>
        </p:txBody>
      </p:sp>
      <p:pic>
        <p:nvPicPr>
          <p:cNvPr id="964" name="Google Shape;964;p75"/>
          <p:cNvPicPr preferRelativeResize="0"/>
          <p:nvPr/>
        </p:nvPicPr>
        <p:blipFill>
          <a:blip r:embed="rId3">
            <a:alphaModFix/>
          </a:blip>
          <a:stretch>
            <a:fillRect/>
          </a:stretch>
        </p:blipFill>
        <p:spPr>
          <a:xfrm>
            <a:off x="1216000" y="2026650"/>
            <a:ext cx="6750825" cy="2793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76"/>
          <p:cNvSpPr txBox="1"/>
          <p:nvPr>
            <p:ph type="ctrTitle"/>
          </p:nvPr>
        </p:nvSpPr>
        <p:spPr>
          <a:xfrm>
            <a:off x="671250" y="399900"/>
            <a:ext cx="8008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Heterogeneous computing architecture</a:t>
            </a:r>
            <a:endParaRPr sz="3000"/>
          </a:p>
        </p:txBody>
      </p:sp>
      <p:sp>
        <p:nvSpPr>
          <p:cNvPr id="970" name="Google Shape;970;p7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Heterogeneous computing architecture supporting parallel testing and massive signal processing :</a:t>
            </a:r>
            <a:endParaRPr sz="1900"/>
          </a:p>
          <a:p>
            <a:pPr indent="-349250" lvl="0" marL="457200" rtl="0" algn="l">
              <a:spcBef>
                <a:spcPts val="0"/>
              </a:spcBef>
              <a:spcAft>
                <a:spcPts val="0"/>
              </a:spcAft>
              <a:buSzPts val="1900"/>
              <a:buChar char="●"/>
            </a:pPr>
            <a:r>
              <a:rPr lang="en" sz="1900"/>
              <a:t>The heterogeneous computing architecture is a system for assigning data processing &amp; program execution tasks among different computing nodes, so that each node can handle the most appropriate test &amp; calculation task.</a:t>
            </a:r>
            <a:endParaRPr sz="19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77"/>
          <p:cNvSpPr txBox="1"/>
          <p:nvPr>
            <p:ph type="ctrTitle"/>
          </p:nvPr>
        </p:nvSpPr>
        <p:spPr>
          <a:xfrm>
            <a:off x="671250" y="399900"/>
            <a:ext cx="8008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Heterogeneous computing architecture</a:t>
            </a:r>
            <a:endParaRPr sz="3000"/>
          </a:p>
        </p:txBody>
      </p:sp>
      <p:sp>
        <p:nvSpPr>
          <p:cNvPr id="976" name="Google Shape;976;p7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Along with the rapid development of high bandwidth and high data rate of 5G mobile communications, the combination of heterogeneous computing architecture and the multi-core parallel programming technology will be indispensable main technology with which 5G test is able to deal with massive data processing and improve the parallel testing. </a:t>
            </a:r>
            <a:endParaRPr sz="19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cxnSp>
        <p:nvCxnSpPr>
          <p:cNvPr id="981" name="Google Shape;981;p78"/>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2" name="Google Shape;982;p78"/>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3" name="Google Shape;983;p78"/>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4" name="Google Shape;984;p78"/>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5" name="Google Shape;985;p78"/>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6" name="Google Shape;986;p78"/>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7" name="Google Shape;987;p78"/>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8" name="Google Shape;988;p78"/>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89" name="Google Shape;989;p78"/>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0" name="Google Shape;990;p78"/>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1" name="Google Shape;991;p78"/>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2" name="Google Shape;992;p78"/>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3" name="Google Shape;993;p78"/>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4" name="Google Shape;994;p78"/>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5" name="Google Shape;995;p78"/>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6" name="Google Shape;996;p78"/>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7" name="Google Shape;997;p78"/>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8" name="Google Shape;998;p78"/>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999" name="Google Shape;999;p78"/>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0" name="Google Shape;1000;p78"/>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1" name="Google Shape;1001;p78"/>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2" name="Google Shape;1002;p78"/>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3" name="Google Shape;1003;p78"/>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4" name="Google Shape;1004;p78"/>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5" name="Google Shape;1005;p78"/>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6" name="Google Shape;1006;p78"/>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7" name="Google Shape;1007;p78"/>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8" name="Google Shape;1008;p78"/>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09" name="Google Shape;1009;p78"/>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0" name="Google Shape;1010;p78"/>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1" name="Google Shape;1011;p78"/>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2" name="Google Shape;1012;p78"/>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3" name="Google Shape;1013;p78"/>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4" name="Google Shape;1014;p78"/>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5" name="Google Shape;1015;p78"/>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6" name="Google Shape;1016;p78"/>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7" name="Google Shape;1017;p78"/>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8" name="Google Shape;1018;p78"/>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19" name="Google Shape;1019;p78"/>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0" name="Google Shape;1020;p78"/>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1" name="Google Shape;1021;p78"/>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2" name="Google Shape;1022;p78"/>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3" name="Google Shape;1023;p78"/>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4" name="Google Shape;1024;p78"/>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5" name="Google Shape;1025;p78"/>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6" name="Google Shape;1026;p78"/>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7" name="Google Shape;1027;p78"/>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28" name="Google Shape;1028;p78"/>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029" name="Google Shape;1029;p78"/>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78"/>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Challenges of Testing technology</a:t>
            </a:r>
            <a:endParaRPr b="1" sz="4000">
              <a:solidFill>
                <a:schemeClr val="lt1"/>
              </a:solidFill>
              <a:latin typeface="Montserrat"/>
              <a:ea typeface="Montserrat"/>
              <a:cs typeface="Montserrat"/>
              <a:sym typeface="Montserra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7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of multi-function &amp; high performance :</a:t>
            </a:r>
            <a:endParaRPr sz="3000"/>
          </a:p>
        </p:txBody>
      </p:sp>
      <p:sp>
        <p:nvSpPr>
          <p:cNvPr id="1036" name="Google Shape;1036;p7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development of digital simulation technology and the increase of the frequency band of RF test are urging the development of testing technology.</a:t>
            </a:r>
            <a:endParaRPr sz="1900"/>
          </a:p>
          <a:p>
            <a:pPr indent="-349250" lvl="0" marL="457200" rtl="0" algn="l">
              <a:spcBef>
                <a:spcPts val="0"/>
              </a:spcBef>
              <a:spcAft>
                <a:spcPts val="0"/>
              </a:spcAft>
              <a:buSzPts val="1900"/>
              <a:buChar char="●"/>
            </a:pPr>
            <a:r>
              <a:rPr lang="en" sz="1900"/>
              <a:t>WLAN standards are applied in BW&lt; 100 Mhz , so it doesn’t need special methods of testing technology.</a:t>
            </a:r>
            <a:endParaRPr sz="1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8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of multi-channel</a:t>
            </a:r>
            <a:r>
              <a:rPr lang="en" sz="3000"/>
              <a:t> </a:t>
            </a:r>
            <a:endParaRPr sz="3000"/>
          </a:p>
        </p:txBody>
      </p:sp>
      <p:sp>
        <p:nvSpPr>
          <p:cNvPr id="1042" name="Google Shape;1042;p8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As per information theory, the more the number of antennas are , the more obvious increase in the spectrum efficiency and reliability.</a:t>
            </a:r>
            <a:endParaRPr sz="1900"/>
          </a:p>
          <a:p>
            <a:pPr indent="-349250" lvl="0" marL="457200" rtl="0" algn="l">
              <a:spcBef>
                <a:spcPts val="0"/>
              </a:spcBef>
              <a:spcAft>
                <a:spcPts val="0"/>
              </a:spcAft>
              <a:buSzPts val="1900"/>
              <a:buChar char="●"/>
            </a:pPr>
            <a:r>
              <a:rPr lang="en" sz="1900"/>
              <a:t>When the number of transmitting &amp; receiving antennas is large , the MIMO channel capacity will have a close to linear increase along </a:t>
            </a:r>
            <a:r>
              <a:rPr lang="en" sz="1900"/>
              <a:t> with the minimum number of transmitting &amp; receiving antennas.</a:t>
            </a:r>
            <a:endParaRPr sz="19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8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of multi-channel </a:t>
            </a:r>
            <a:endParaRPr sz="3000"/>
          </a:p>
        </p:txBody>
      </p:sp>
      <p:sp>
        <p:nvSpPr>
          <p:cNvPr id="1048" name="Google Shape;1048;p8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Requirements need a large number of OTA ( over the air ) tests for support.</a:t>
            </a:r>
            <a:endParaRPr sz="1900"/>
          </a:p>
          <a:p>
            <a:pPr indent="-349250" lvl="0" marL="457200" rtl="0" algn="l">
              <a:spcBef>
                <a:spcPts val="0"/>
              </a:spcBef>
              <a:spcAft>
                <a:spcPts val="0"/>
              </a:spcAft>
              <a:buSzPts val="1900"/>
              <a:buChar char="●"/>
            </a:pPr>
            <a:r>
              <a:rPr lang="en" sz="1900"/>
              <a:t>N</a:t>
            </a:r>
            <a:r>
              <a:rPr lang="en" sz="1900"/>
              <a:t>umber of cooperative antenna at side of 5G BS should not be less than 128.</a:t>
            </a:r>
            <a:endParaRPr sz="1900"/>
          </a:p>
          <a:p>
            <a:pPr indent="-349250" lvl="0" marL="457200" rtl="0" algn="l">
              <a:spcBef>
                <a:spcPts val="0"/>
              </a:spcBef>
              <a:spcAft>
                <a:spcPts val="0"/>
              </a:spcAft>
              <a:buSzPts val="1900"/>
              <a:buChar char="●"/>
            </a:pPr>
            <a:r>
              <a:rPr lang="en" sz="1900"/>
              <a:t>The number of antennas on this massive MIMO technology has risen to hundreds, larger than traditional.</a:t>
            </a:r>
            <a:endParaRPr sz="19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8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of high throughput </a:t>
            </a:r>
            <a:endParaRPr sz="3000"/>
          </a:p>
        </p:txBody>
      </p:sp>
      <p:sp>
        <p:nvSpPr>
          <p:cNvPr id="1054" name="Google Shape;1054;p8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5G will promote service ability in three dimensions at the same time : </a:t>
            </a:r>
            <a:endParaRPr sz="1900"/>
          </a:p>
          <a:p>
            <a:pPr indent="-349250" lvl="0" marL="457200" rtl="0" algn="l">
              <a:spcBef>
                <a:spcPts val="0"/>
              </a:spcBef>
              <a:spcAft>
                <a:spcPts val="0"/>
              </a:spcAft>
              <a:buSzPts val="1900"/>
              <a:buChar char="●"/>
            </a:pPr>
            <a:r>
              <a:rPr lang="en" sz="1900"/>
              <a:t>Improve the utilization rate of resources by more than 10 times as compared to 4G.</a:t>
            </a:r>
            <a:endParaRPr sz="1900"/>
          </a:p>
          <a:p>
            <a:pPr indent="-349250" lvl="0" marL="457200" rtl="0" algn="l">
              <a:spcBef>
                <a:spcPts val="0"/>
              </a:spcBef>
              <a:spcAft>
                <a:spcPts val="0"/>
              </a:spcAft>
              <a:buSzPts val="1900"/>
              <a:buChar char="●"/>
            </a:pPr>
            <a:r>
              <a:rPr lang="en" sz="1900"/>
              <a:t>Increase the system throughput rate by about 25 times by  introducing UDN’s &amp; deeper intelligence capabilities.</a:t>
            </a:r>
            <a:endParaRPr sz="1900"/>
          </a:p>
          <a:p>
            <a:pPr indent="-349250" lvl="0" marL="457200" rtl="0" algn="l">
              <a:spcBef>
                <a:spcPts val="0"/>
              </a:spcBef>
              <a:spcAft>
                <a:spcPts val="0"/>
              </a:spcAft>
              <a:buSzPts val="1900"/>
              <a:buChar char="●"/>
            </a:pPr>
            <a:r>
              <a:rPr lang="en" sz="1900"/>
              <a:t>Explore new frequency resources ( such as high frequency band, millimeter wave &amp; visible light etc).</a:t>
            </a:r>
            <a:endParaRPr sz="19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83"/>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Challenges of high throughput </a:t>
            </a:r>
            <a:endParaRPr sz="3000"/>
          </a:p>
        </p:txBody>
      </p:sp>
      <p:sp>
        <p:nvSpPr>
          <p:cNvPr id="1060" name="Google Shape;1060;p8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Massive data has put forward new requirements on the RF test in both the method and the equipment.</a:t>
            </a:r>
            <a:endParaRPr sz="1900"/>
          </a:p>
          <a:p>
            <a:pPr indent="-349250" lvl="0" marL="457200" rtl="0" algn="l">
              <a:spcBef>
                <a:spcPts val="0"/>
              </a:spcBef>
              <a:spcAft>
                <a:spcPts val="0"/>
              </a:spcAft>
              <a:buSzPts val="1900"/>
              <a:buChar char="●"/>
            </a:pPr>
            <a:r>
              <a:rPr lang="en" sz="1900"/>
              <a:t>Keithley’s new generation MIMO test platform makes it simpler and cheaper to increase new signal standards and MIMO options.</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venir"/>
                <a:ea typeface="Avenir"/>
                <a:cs typeface="Avenir"/>
                <a:sym typeface="Avenir"/>
              </a:rPr>
              <a:t>Get</a:t>
            </a:r>
            <a:r>
              <a:rPr lang="en" sz="3000">
                <a:latin typeface="Avenir"/>
                <a:ea typeface="Avenir"/>
                <a:cs typeface="Avenir"/>
                <a:sym typeface="Avenir"/>
              </a:rPr>
              <a:t> </a:t>
            </a:r>
            <a:r>
              <a:rPr lang="en" sz="3000" u="sng">
                <a:solidFill>
                  <a:schemeClr val="hlink"/>
                </a:solidFill>
                <a:latin typeface="Avenir"/>
                <a:ea typeface="Avenir"/>
                <a:cs typeface="Avenir"/>
                <a:sym typeface="Avenir"/>
                <a:hlinkClick r:id="rId3"/>
              </a:rPr>
              <a:t>5G Testing Traini</a:t>
            </a:r>
            <a:r>
              <a:rPr lang="en" sz="3000" u="sng">
                <a:solidFill>
                  <a:schemeClr val="hlink"/>
                </a:solidFill>
                <a:latin typeface="Avenir"/>
                <a:ea typeface="Avenir"/>
                <a:cs typeface="Avenir"/>
                <a:sym typeface="Avenir"/>
                <a:hlinkClick r:id="rId4"/>
              </a:rPr>
              <a:t>ng with Certification</a:t>
            </a:r>
            <a:endParaRPr sz="3000">
              <a:latin typeface="Avenir"/>
              <a:ea typeface="Avenir"/>
              <a:cs typeface="Avenir"/>
              <a:sym typeface="Avenir"/>
            </a:endParaRPr>
          </a:p>
        </p:txBody>
      </p:sp>
      <p:sp>
        <p:nvSpPr>
          <p:cNvPr id="259" name="Google Shape;259;p30"/>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venir"/>
                <a:ea typeface="Avenir"/>
                <a:cs typeface="Avenir"/>
                <a:sym typeface="Avenir"/>
              </a:rPr>
              <a:t>Visit our website </a:t>
            </a:r>
            <a:r>
              <a:rPr lang="en" sz="2200" u="sng">
                <a:solidFill>
                  <a:schemeClr val="hlink"/>
                </a:solidFill>
                <a:latin typeface="Avenir"/>
                <a:ea typeface="Avenir"/>
                <a:cs typeface="Avenir"/>
                <a:sym typeface="Avenir"/>
                <a:hlinkClick r:id="rId5"/>
              </a:rPr>
              <a:t>https://telcomaglobal.com/p/5g-testing-training-certification</a:t>
            </a:r>
            <a:endParaRPr sz="2200">
              <a:latin typeface="Avenir"/>
              <a:ea typeface="Avenir"/>
              <a:cs typeface="Avenir"/>
              <a:sym typeface="Avenir"/>
            </a:endParaRPr>
          </a:p>
        </p:txBody>
      </p:sp>
      <p:sp>
        <p:nvSpPr>
          <p:cNvPr id="260" name="Google Shape;260;p30"/>
          <p:cNvSpPr/>
          <p:nvPr/>
        </p:nvSpPr>
        <p:spPr>
          <a:xfrm>
            <a:off x="0" y="0"/>
            <a:ext cx="9144000" cy="168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30"/>
          <p:cNvPicPr preferRelativeResize="0"/>
          <p:nvPr/>
        </p:nvPicPr>
        <p:blipFill>
          <a:blip r:embed="rId6">
            <a:alphaModFix/>
          </a:blip>
          <a:stretch>
            <a:fillRect/>
          </a:stretch>
        </p:blipFill>
        <p:spPr>
          <a:xfrm>
            <a:off x="3134475" y="405588"/>
            <a:ext cx="2875040" cy="8712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cxnSp>
        <p:nvCxnSpPr>
          <p:cNvPr id="1065" name="Google Shape;1065;p84"/>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6" name="Google Shape;1066;p84"/>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7" name="Google Shape;1067;p84"/>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8" name="Google Shape;1068;p84"/>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69" name="Google Shape;1069;p84"/>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0" name="Google Shape;1070;p84"/>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1" name="Google Shape;1071;p84"/>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2" name="Google Shape;1072;p84"/>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3" name="Google Shape;1073;p84"/>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4" name="Google Shape;1074;p84"/>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5" name="Google Shape;1075;p84"/>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6" name="Google Shape;1076;p84"/>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7" name="Google Shape;1077;p84"/>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8" name="Google Shape;1078;p84"/>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79" name="Google Shape;1079;p84"/>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0" name="Google Shape;1080;p84"/>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1" name="Google Shape;1081;p84"/>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2" name="Google Shape;1082;p84"/>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3" name="Google Shape;1083;p84"/>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4" name="Google Shape;1084;p84"/>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5" name="Google Shape;1085;p84"/>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6" name="Google Shape;1086;p84"/>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7" name="Google Shape;1087;p84"/>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8" name="Google Shape;1088;p84"/>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89" name="Google Shape;1089;p84"/>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0" name="Google Shape;1090;p84"/>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1" name="Google Shape;1091;p84"/>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2" name="Google Shape;1092;p84"/>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3" name="Google Shape;1093;p84"/>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4" name="Google Shape;1094;p84"/>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5" name="Google Shape;1095;p84"/>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6" name="Google Shape;1096;p84"/>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7" name="Google Shape;1097;p84"/>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8" name="Google Shape;1098;p84"/>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099" name="Google Shape;1099;p84"/>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0" name="Google Shape;1100;p84"/>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1" name="Google Shape;1101;p84"/>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2" name="Google Shape;1102;p84"/>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3" name="Google Shape;1103;p84"/>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4" name="Google Shape;1104;p84"/>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5" name="Google Shape;1105;p84"/>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6" name="Google Shape;1106;p84"/>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7" name="Google Shape;1107;p84"/>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8" name="Google Shape;1108;p84"/>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09" name="Google Shape;1109;p84"/>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10" name="Google Shape;1110;p84"/>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11" name="Google Shape;1111;p84"/>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12" name="Google Shape;1112;p84"/>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13" name="Google Shape;1113;p84"/>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84"/>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a:t>
            </a:r>
            <a:r>
              <a:rPr b="1" lang="en" sz="4400">
                <a:solidFill>
                  <a:schemeClr val="lt1"/>
                </a:solidFill>
              </a:rPr>
              <a:t>Chapter 3</a:t>
            </a:r>
            <a:endParaRPr b="1" sz="4000">
              <a:solidFill>
                <a:schemeClr val="lt1"/>
              </a:solidFill>
              <a:latin typeface="Montserrat"/>
              <a:ea typeface="Montserrat"/>
              <a:cs typeface="Montserrat"/>
              <a:sym typeface="Montserrat"/>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cxnSp>
        <p:nvCxnSpPr>
          <p:cNvPr id="1119" name="Google Shape;1119;p8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0" name="Google Shape;1120;p8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1" name="Google Shape;1121;p8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2" name="Google Shape;1122;p8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3" name="Google Shape;1123;p8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4" name="Google Shape;1124;p8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5" name="Google Shape;1125;p8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6" name="Google Shape;1126;p8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7" name="Google Shape;1127;p8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8" name="Google Shape;1128;p8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29" name="Google Shape;1129;p8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0" name="Google Shape;1130;p8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1" name="Google Shape;1131;p8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2" name="Google Shape;1132;p8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3" name="Google Shape;1133;p8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4" name="Google Shape;1134;p8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5" name="Google Shape;1135;p8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6" name="Google Shape;1136;p8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7" name="Google Shape;1137;p8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8" name="Google Shape;1138;p8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39" name="Google Shape;1139;p8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0" name="Google Shape;1140;p8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1" name="Google Shape;1141;p8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2" name="Google Shape;1142;p8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3" name="Google Shape;1143;p8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4" name="Google Shape;1144;p8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5" name="Google Shape;1145;p8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6" name="Google Shape;1146;p8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7" name="Google Shape;1147;p8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8" name="Google Shape;1148;p8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49" name="Google Shape;1149;p8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0" name="Google Shape;1150;p8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1" name="Google Shape;1151;p8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2" name="Google Shape;1152;p8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3" name="Google Shape;1153;p8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4" name="Google Shape;1154;p8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5" name="Google Shape;1155;p8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6" name="Google Shape;1156;p8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7" name="Google Shape;1157;p8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8" name="Google Shape;1158;p8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59" name="Google Shape;1159;p8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0" name="Google Shape;1160;p8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1" name="Google Shape;1161;p8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2" name="Google Shape;1162;p8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3" name="Google Shape;1163;p8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4" name="Google Shape;1164;p8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5" name="Google Shape;1165;p8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166" name="Google Shape;1166;p8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167" name="Google Shape;1167;p85"/>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85"/>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Channel Measurement and modelling </a:t>
            </a:r>
            <a:endParaRPr b="1" sz="4000">
              <a:solidFill>
                <a:schemeClr val="lt1"/>
              </a:solidFill>
              <a:latin typeface="Montserrat"/>
              <a:ea typeface="Montserrat"/>
              <a:cs typeface="Montserrat"/>
              <a:sym typeface="Montserrat"/>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8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measurement &amp; modelling</a:t>
            </a:r>
            <a:r>
              <a:rPr lang="en" sz="3000"/>
              <a:t> </a:t>
            </a:r>
            <a:endParaRPr sz="3000"/>
          </a:p>
        </p:txBody>
      </p:sp>
      <p:sp>
        <p:nvSpPr>
          <p:cNvPr id="1174" name="Google Shape;1174;p8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wireless channel model is numerical description of physical propagation environments.</a:t>
            </a:r>
            <a:endParaRPr sz="1900"/>
          </a:p>
          <a:p>
            <a:pPr indent="-349250" lvl="0" marL="457200" rtl="0" algn="l">
              <a:spcBef>
                <a:spcPts val="0"/>
              </a:spcBef>
              <a:spcAft>
                <a:spcPts val="0"/>
              </a:spcAft>
              <a:buSzPts val="1900"/>
              <a:buChar char="●"/>
            </a:pPr>
            <a:r>
              <a:rPr lang="en" sz="1900"/>
              <a:t>It provides an effective and simple means to approximately express the channel characteristics of the wireless transmission.</a:t>
            </a:r>
            <a:endParaRPr sz="1900"/>
          </a:p>
          <a:p>
            <a:pPr indent="0" lvl="0" marL="0" rtl="0" algn="l">
              <a:spcBef>
                <a:spcPts val="0"/>
              </a:spcBef>
              <a:spcAft>
                <a:spcPts val="0"/>
              </a:spcAft>
              <a:buNone/>
            </a:pPr>
            <a:r>
              <a:t/>
            </a:r>
            <a:endParaRPr sz="19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8" name="Shape 1178"/>
        <p:cNvGrpSpPr/>
        <p:nvPr/>
      </p:nvGrpSpPr>
      <p:grpSpPr>
        <a:xfrm>
          <a:off x="0" y="0"/>
          <a:ext cx="0" cy="0"/>
          <a:chOff x="0" y="0"/>
          <a:chExt cx="0" cy="0"/>
        </a:xfrm>
      </p:grpSpPr>
      <p:sp>
        <p:nvSpPr>
          <p:cNvPr id="1179" name="Google Shape;1179;p8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Requirements for 5G wireless channel model :</a:t>
            </a:r>
            <a:endParaRPr sz="3000"/>
          </a:p>
        </p:txBody>
      </p:sp>
      <p:sp>
        <p:nvSpPr>
          <p:cNvPr id="1180" name="Google Shape;1180;p8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Applications and new technologies for 5G communications poses many challenges in 5G wireless channel model.</a:t>
            </a:r>
            <a:endParaRPr sz="1900"/>
          </a:p>
          <a:p>
            <a:pPr indent="-349250" lvl="0" marL="457200" rtl="0" algn="l">
              <a:spcBef>
                <a:spcPts val="0"/>
              </a:spcBef>
              <a:spcAft>
                <a:spcPts val="0"/>
              </a:spcAft>
              <a:buSzPts val="1900"/>
              <a:buChar char="●"/>
            </a:pPr>
            <a:r>
              <a:rPr lang="en" sz="1900"/>
              <a:t>5G channel model should support  wide range propagation scenarios, higher frequency and larger bandwidth</a:t>
            </a:r>
            <a:endParaRPr sz="19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4" name="Shape 1184"/>
        <p:cNvGrpSpPr/>
        <p:nvPr/>
      </p:nvGrpSpPr>
      <p:grpSpPr>
        <a:xfrm>
          <a:off x="0" y="0"/>
          <a:ext cx="0" cy="0"/>
          <a:chOff x="0" y="0"/>
          <a:chExt cx="0" cy="0"/>
        </a:xfrm>
      </p:grpSpPr>
      <p:sp>
        <p:nvSpPr>
          <p:cNvPr id="1185" name="Google Shape;1185;p8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5G channel model</a:t>
            </a:r>
            <a:endParaRPr sz="3000"/>
          </a:p>
        </p:txBody>
      </p:sp>
      <p:sp>
        <p:nvSpPr>
          <p:cNvPr id="1186" name="Google Shape;1186;p8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5G channel model should support :</a:t>
            </a:r>
            <a:endParaRPr sz="1900"/>
          </a:p>
          <a:p>
            <a:pPr indent="-349250" lvl="0" marL="457200" rtl="0" algn="l">
              <a:spcBef>
                <a:spcPts val="0"/>
              </a:spcBef>
              <a:spcAft>
                <a:spcPts val="0"/>
              </a:spcAft>
              <a:buSzPts val="1900"/>
              <a:buChar char="●"/>
            </a:pPr>
            <a:r>
              <a:rPr lang="en" sz="1900"/>
              <a:t>Wide range propagation scenarios and diverse network topologies.</a:t>
            </a:r>
            <a:endParaRPr sz="1900"/>
          </a:p>
          <a:p>
            <a:pPr indent="-349250" lvl="0" marL="457200" rtl="0" algn="l">
              <a:spcBef>
                <a:spcPts val="0"/>
              </a:spcBef>
              <a:spcAft>
                <a:spcPts val="0"/>
              </a:spcAft>
              <a:buSzPts val="1900"/>
              <a:buChar char="●"/>
            </a:pPr>
            <a:r>
              <a:rPr lang="en" sz="1900"/>
              <a:t>Higher communications frequencies and larger bandwidth.</a:t>
            </a:r>
            <a:endParaRPr sz="1900"/>
          </a:p>
          <a:p>
            <a:pPr indent="-349250" lvl="0" marL="457200" rtl="0" algn="l">
              <a:spcBef>
                <a:spcPts val="0"/>
              </a:spcBef>
              <a:spcAft>
                <a:spcPts val="0"/>
              </a:spcAft>
              <a:buSzPts val="1900"/>
              <a:buChar char="●"/>
            </a:pPr>
            <a:r>
              <a:rPr lang="en" sz="1900"/>
              <a:t>Massive MIMO</a:t>
            </a:r>
            <a:endParaRPr sz="1900"/>
          </a:p>
          <a:p>
            <a:pPr indent="-349250" lvl="0" marL="457200" rtl="0" algn="l">
              <a:spcBef>
                <a:spcPts val="0"/>
              </a:spcBef>
              <a:spcAft>
                <a:spcPts val="0"/>
              </a:spcAft>
              <a:buSzPts val="1900"/>
              <a:buChar char="●"/>
            </a:pPr>
            <a:r>
              <a:rPr lang="en" sz="1900"/>
              <a:t>Spatial consistency and dual mobility</a:t>
            </a:r>
            <a:endParaRPr sz="1900"/>
          </a:p>
          <a:p>
            <a:pPr indent="-349250" lvl="0" marL="457200" rtl="0" algn="l">
              <a:spcBef>
                <a:spcPts val="0"/>
              </a:spcBef>
              <a:spcAft>
                <a:spcPts val="0"/>
              </a:spcAft>
              <a:buSzPts val="1900"/>
              <a:buChar char="●"/>
            </a:pPr>
            <a:r>
              <a:rPr lang="en" sz="1900"/>
              <a:t>High mobility</a:t>
            </a:r>
            <a:endParaRPr sz="19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8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Wider range propagation scenarios </a:t>
            </a:r>
            <a:endParaRPr sz="3000"/>
          </a:p>
        </p:txBody>
      </p:sp>
      <p:sp>
        <p:nvSpPr>
          <p:cNvPr id="1192" name="Google Shape;1192;p8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channel model should support mobile to mobile links and networks.</a:t>
            </a:r>
            <a:endParaRPr sz="1900"/>
          </a:p>
          <a:p>
            <a:pPr indent="-349250" lvl="0" marL="457200" rtl="0" algn="l">
              <a:spcBef>
                <a:spcPts val="0"/>
              </a:spcBef>
              <a:spcAft>
                <a:spcPts val="0"/>
              </a:spcAft>
              <a:buSzPts val="1900"/>
              <a:buChar char="●"/>
            </a:pPr>
            <a:r>
              <a:rPr lang="en" sz="1900"/>
              <a:t>Network topology should not support only cellular networks but also communications of D2D , M2M and V2V.</a:t>
            </a:r>
            <a:endParaRPr sz="19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9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Higher communications frequency</a:t>
            </a:r>
            <a:endParaRPr sz="3000"/>
          </a:p>
        </p:txBody>
      </p:sp>
      <p:sp>
        <p:nvSpPr>
          <p:cNvPr id="1198" name="Google Shape;1198;p9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may operate in frequency range from 350 Mhz to 100 Ghz.</a:t>
            </a:r>
            <a:endParaRPr sz="1900"/>
          </a:p>
          <a:p>
            <a:pPr indent="-349250" lvl="0" marL="457200" rtl="0" algn="l">
              <a:spcBef>
                <a:spcPts val="0"/>
              </a:spcBef>
              <a:spcAft>
                <a:spcPts val="0"/>
              </a:spcAft>
              <a:buSzPts val="1900"/>
              <a:buChar char="●"/>
            </a:pPr>
            <a:r>
              <a:rPr lang="en" sz="1900"/>
              <a:t>In 3GPP-HF channel model ,  if the BW of a channel is beyond c/D , then such BW referred to as big BW. </a:t>
            </a:r>
            <a:endParaRPr sz="1900"/>
          </a:p>
          <a:p>
            <a:pPr indent="-349250" lvl="0" marL="457200" rtl="0" algn="l">
              <a:spcBef>
                <a:spcPts val="0"/>
              </a:spcBef>
              <a:spcAft>
                <a:spcPts val="0"/>
              </a:spcAft>
              <a:buSzPts val="1900"/>
              <a:buChar char="●"/>
            </a:pPr>
            <a:r>
              <a:rPr lang="en" sz="1900"/>
              <a:t>Propagation in HF band will undergo path loss due to shorter wavelength. </a:t>
            </a:r>
            <a:endParaRPr sz="19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9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a:t>
            </a:r>
            <a:endParaRPr sz="3000"/>
          </a:p>
        </p:txBody>
      </p:sp>
      <p:sp>
        <p:nvSpPr>
          <p:cNvPr id="1204" name="Google Shape;1204;p9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Planar wavefront assumption for conventional MIMO channels is no longer applicable and should be replaced by spherical wavefront assumption.</a:t>
            </a:r>
            <a:endParaRPr sz="1900"/>
          </a:p>
          <a:p>
            <a:pPr indent="-349250" lvl="0" marL="457200" rtl="0" algn="l">
              <a:spcBef>
                <a:spcPts val="0"/>
              </a:spcBef>
              <a:spcAft>
                <a:spcPts val="0"/>
              </a:spcAft>
              <a:buSzPts val="1900"/>
              <a:buChar char="●"/>
            </a:pPr>
            <a:r>
              <a:rPr lang="en" sz="1900"/>
              <a:t>Channel model must provide 3D angle information. </a:t>
            </a:r>
            <a:endParaRPr sz="19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9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Spatial consistency &amp; dual mobility</a:t>
            </a:r>
            <a:endParaRPr sz="3000"/>
          </a:p>
        </p:txBody>
      </p:sp>
      <p:sp>
        <p:nvSpPr>
          <p:cNvPr id="1210" name="Google Shape;1210;p9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5G channel model should support spatial consistency.</a:t>
            </a:r>
            <a:endParaRPr sz="1900"/>
          </a:p>
          <a:p>
            <a:pPr indent="-349250" lvl="0" marL="457200" rtl="0" algn="l">
              <a:spcBef>
                <a:spcPts val="0"/>
              </a:spcBef>
              <a:spcAft>
                <a:spcPts val="0"/>
              </a:spcAft>
              <a:buSzPts val="1900"/>
              <a:buChar char="●"/>
            </a:pPr>
            <a:r>
              <a:rPr lang="en" sz="1900"/>
              <a:t>With co-existence and density increase of links , and with application of D2D/ V2V , to support spatial consistency become especially important for wireless channel models.</a:t>
            </a:r>
            <a:endParaRPr sz="19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4" name="Shape 1214"/>
        <p:cNvGrpSpPr/>
        <p:nvPr/>
      </p:nvGrpSpPr>
      <p:grpSpPr>
        <a:xfrm>
          <a:off x="0" y="0"/>
          <a:ext cx="0" cy="0"/>
          <a:chOff x="0" y="0"/>
          <a:chExt cx="0" cy="0"/>
        </a:xfrm>
      </p:grpSpPr>
      <p:cxnSp>
        <p:nvCxnSpPr>
          <p:cNvPr id="1215" name="Google Shape;1215;p9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6" name="Google Shape;1216;p9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7" name="Google Shape;1217;p9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8" name="Google Shape;1218;p9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19" name="Google Shape;1219;p9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0" name="Google Shape;1220;p9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1" name="Google Shape;1221;p9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2" name="Google Shape;1222;p9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3" name="Google Shape;1223;p9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4" name="Google Shape;1224;p9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5" name="Google Shape;1225;p9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6" name="Google Shape;1226;p9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7" name="Google Shape;1227;p9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8" name="Google Shape;1228;p9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29" name="Google Shape;1229;p9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0" name="Google Shape;1230;p9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1" name="Google Shape;1231;p9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2" name="Google Shape;1232;p9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3" name="Google Shape;1233;p9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4" name="Google Shape;1234;p9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5" name="Google Shape;1235;p9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6" name="Google Shape;1236;p9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7" name="Google Shape;1237;p9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8" name="Google Shape;1238;p9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39" name="Google Shape;1239;p9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0" name="Google Shape;1240;p9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1" name="Google Shape;1241;p9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2" name="Google Shape;1242;p9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3" name="Google Shape;1243;p9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4" name="Google Shape;1244;p9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5" name="Google Shape;1245;p9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6" name="Google Shape;1246;p9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7" name="Google Shape;1247;p9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8" name="Google Shape;1248;p9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49" name="Google Shape;1249;p9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0" name="Google Shape;1250;p9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1" name="Google Shape;1251;p9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2" name="Google Shape;1252;p9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3" name="Google Shape;1253;p9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4" name="Google Shape;1254;p9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5" name="Google Shape;1255;p9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6" name="Google Shape;1256;p9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7" name="Google Shape;1257;p9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8" name="Google Shape;1258;p9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59" name="Google Shape;1259;p9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0" name="Google Shape;1260;p9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1" name="Google Shape;1261;p9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262" name="Google Shape;1262;p9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263" name="Google Shape;1263;p9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9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Channel modelling method</a:t>
            </a:r>
            <a:endParaRPr b="1" sz="4000">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cxnSp>
        <p:nvCxnSpPr>
          <p:cNvPr id="266" name="Google Shape;266;p31"/>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7" name="Google Shape;267;p31"/>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8" name="Google Shape;268;p31"/>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69" name="Google Shape;269;p31"/>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0" name="Google Shape;270;p31"/>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1" name="Google Shape;271;p31"/>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2" name="Google Shape;272;p31"/>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3" name="Google Shape;273;p31"/>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4" name="Google Shape;274;p31"/>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5" name="Google Shape;275;p31"/>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6" name="Google Shape;276;p31"/>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7" name="Google Shape;277;p31"/>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8" name="Google Shape;278;p31"/>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79" name="Google Shape;279;p31"/>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0" name="Google Shape;280;p31"/>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1" name="Google Shape;281;p31"/>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2" name="Google Shape;282;p31"/>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3" name="Google Shape;283;p31"/>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4" name="Google Shape;284;p31"/>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5" name="Google Shape;285;p31"/>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6" name="Google Shape;286;p31"/>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7" name="Google Shape;287;p31"/>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8" name="Google Shape;288;p31"/>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89" name="Google Shape;289;p31"/>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0" name="Google Shape;290;p31"/>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1" name="Google Shape;291;p31"/>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2" name="Google Shape;292;p31"/>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3" name="Google Shape;293;p31"/>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4" name="Google Shape;294;p31"/>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5" name="Google Shape;295;p31"/>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6" name="Google Shape;296;p31"/>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7" name="Google Shape;297;p31"/>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8" name="Google Shape;298;p31"/>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299" name="Google Shape;299;p31"/>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0" name="Google Shape;300;p31"/>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1" name="Google Shape;301;p31"/>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2" name="Google Shape;302;p31"/>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3" name="Google Shape;303;p31"/>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4" name="Google Shape;304;p31"/>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5" name="Google Shape;305;p31"/>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6" name="Google Shape;306;p31"/>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7" name="Google Shape;307;p31"/>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8" name="Google Shape;308;p31"/>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09" name="Google Shape;309;p31"/>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0" name="Google Shape;310;p31"/>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1" name="Google Shape;311;p31"/>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2" name="Google Shape;312;p31"/>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13" name="Google Shape;313;p31"/>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14" name="Google Shape;314;p31"/>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1"/>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Elements of Testing &amp; Evaluation</a:t>
            </a:r>
            <a:endParaRPr b="1" sz="4000">
              <a:solidFill>
                <a:schemeClr val="lt1"/>
              </a:solidFill>
              <a:latin typeface="Montserrat"/>
              <a:ea typeface="Montserrat"/>
              <a:cs typeface="Montserrat"/>
              <a:sym typeface="Montserrat"/>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9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modelling method </a:t>
            </a:r>
            <a:r>
              <a:rPr lang="en" sz="3000"/>
              <a:t> </a:t>
            </a:r>
            <a:endParaRPr sz="3000"/>
          </a:p>
        </p:txBody>
      </p:sp>
      <p:sp>
        <p:nvSpPr>
          <p:cNvPr id="1270" name="Google Shape;1270;p9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In Deterministic channel model, there is prediction of characteristics at every point in space.</a:t>
            </a:r>
            <a:endParaRPr sz="1900"/>
          </a:p>
          <a:p>
            <a:pPr indent="-349250" lvl="0" marL="457200" rtl="0" algn="l">
              <a:spcBef>
                <a:spcPts val="0"/>
              </a:spcBef>
              <a:spcAft>
                <a:spcPts val="0"/>
              </a:spcAft>
              <a:buSzPts val="1900"/>
              <a:buChar char="●"/>
            </a:pPr>
            <a:r>
              <a:rPr lang="en" sz="1900"/>
              <a:t>Stochastic channel modelling is a kind of method to obtain huge measurement data set.</a:t>
            </a:r>
            <a:endParaRPr sz="1900"/>
          </a:p>
          <a:p>
            <a:pPr indent="-349250" lvl="0" marL="457200" rtl="0" algn="l">
              <a:spcBef>
                <a:spcPts val="0"/>
              </a:spcBef>
              <a:spcAft>
                <a:spcPts val="0"/>
              </a:spcAft>
              <a:buSzPts val="1900"/>
              <a:buChar char="●"/>
            </a:pPr>
            <a:r>
              <a:rPr lang="en" sz="1900"/>
              <a:t>GSCM is known as geometric based stochastic channel model. </a:t>
            </a:r>
            <a:endParaRPr sz="19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9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modelling method </a:t>
            </a:r>
            <a:endParaRPr sz="3000"/>
          </a:p>
        </p:txBody>
      </p:sp>
      <p:sp>
        <p:nvSpPr>
          <p:cNvPr id="1276" name="Google Shape;1276;p9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Channel parameters are divided into path loss , large scale parameters such as shadowing , delay spread , angular speed etc</a:t>
            </a:r>
            <a:endParaRPr sz="1900"/>
          </a:p>
          <a:p>
            <a:pPr indent="-349250" lvl="0" marL="457200" rtl="0" algn="l">
              <a:spcBef>
                <a:spcPts val="0"/>
              </a:spcBef>
              <a:spcAft>
                <a:spcPts val="0"/>
              </a:spcAft>
              <a:buSzPts val="1900"/>
              <a:buChar char="●"/>
            </a:pPr>
            <a:r>
              <a:rPr lang="en" sz="1900"/>
              <a:t>Small scale parameters such as delay , angle of arrival &amp; departure etc , which jointly reflect the channel fading characteristics . </a:t>
            </a:r>
            <a:endParaRPr sz="1900"/>
          </a:p>
          <a:p>
            <a:pPr indent="-349250" lvl="0" marL="457200" rtl="0" algn="l">
              <a:spcBef>
                <a:spcPts val="0"/>
              </a:spcBef>
              <a:spcAft>
                <a:spcPts val="0"/>
              </a:spcAft>
              <a:buSzPts val="1900"/>
              <a:buChar char="●"/>
            </a:pPr>
            <a:r>
              <a:rPr lang="en" sz="1900"/>
              <a:t>Large scale parameters can be regarded as a statistical average in a channel segment within which LSP or probability distribution of LSP  do not change significantly. </a:t>
            </a:r>
            <a:endParaRPr sz="19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0" name="Shape 1280"/>
        <p:cNvGrpSpPr/>
        <p:nvPr/>
      </p:nvGrpSpPr>
      <p:grpSpPr>
        <a:xfrm>
          <a:off x="0" y="0"/>
          <a:ext cx="0" cy="0"/>
          <a:chOff x="0" y="0"/>
          <a:chExt cx="0" cy="0"/>
        </a:xfrm>
      </p:grpSpPr>
      <p:sp>
        <p:nvSpPr>
          <p:cNvPr id="1281" name="Google Shape;1281;p9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modelling method</a:t>
            </a:r>
            <a:endParaRPr sz="3000"/>
          </a:p>
        </p:txBody>
      </p:sp>
      <p:sp>
        <p:nvSpPr>
          <p:cNvPr id="1282" name="Google Shape;1282;p9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Close-in reference short model</a:t>
            </a:r>
            <a:endParaRPr sz="1900"/>
          </a:p>
          <a:p>
            <a:pPr indent="-349250" lvl="0" marL="457200" rtl="0" algn="l">
              <a:spcBef>
                <a:spcPts val="0"/>
              </a:spcBef>
              <a:spcAft>
                <a:spcPts val="0"/>
              </a:spcAft>
              <a:buSzPts val="1900"/>
              <a:buChar char="●"/>
            </a:pPr>
            <a:r>
              <a:rPr lang="en" sz="1900"/>
              <a:t>ABG ( Alpha , beta , gamma) model</a:t>
            </a:r>
            <a:endParaRPr sz="19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9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Measurement-based GSCM</a:t>
            </a:r>
            <a:endParaRPr sz="3000"/>
          </a:p>
        </p:txBody>
      </p:sp>
      <p:sp>
        <p:nvSpPr>
          <p:cNvPr id="1288" name="Google Shape;1288;p9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GSCM modelling method separates antennas and propagation channel. </a:t>
            </a:r>
            <a:endParaRPr sz="1900"/>
          </a:p>
          <a:p>
            <a:pPr indent="-349250" lvl="0" marL="457200" rtl="0" algn="l">
              <a:spcBef>
                <a:spcPts val="0"/>
              </a:spcBef>
              <a:spcAft>
                <a:spcPts val="0"/>
              </a:spcAft>
              <a:buSzPts val="1900"/>
              <a:buChar char="●"/>
            </a:pPr>
            <a:r>
              <a:rPr lang="en" sz="1900"/>
              <a:t>The clusters and rays in channel are parameterized by path loss, shadowing &amp; other parameters in large scale &amp; small scale.</a:t>
            </a:r>
            <a:endParaRPr sz="19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2" name="Shape 1292"/>
        <p:cNvGrpSpPr/>
        <p:nvPr/>
      </p:nvGrpSpPr>
      <p:grpSpPr>
        <a:xfrm>
          <a:off x="0" y="0"/>
          <a:ext cx="0" cy="0"/>
          <a:chOff x="0" y="0"/>
          <a:chExt cx="0" cy="0"/>
        </a:xfrm>
      </p:grpSpPr>
      <p:sp>
        <p:nvSpPr>
          <p:cNvPr id="1293" name="Google Shape;1293;p9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Stage 1</a:t>
            </a:r>
            <a:endParaRPr sz="3000"/>
          </a:p>
        </p:txBody>
      </p:sp>
      <p:sp>
        <p:nvSpPr>
          <p:cNvPr id="1294" name="Google Shape;1294;p9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Preparation &amp; measurement</a:t>
            </a:r>
            <a:endParaRPr sz="1900"/>
          </a:p>
          <a:p>
            <a:pPr indent="0" lvl="0" marL="457200" rtl="0" algn="l">
              <a:spcBef>
                <a:spcPts val="0"/>
              </a:spcBef>
              <a:spcAft>
                <a:spcPts val="0"/>
              </a:spcAft>
              <a:buNone/>
            </a:pPr>
            <a:r>
              <a:t/>
            </a:r>
            <a:endParaRPr sz="1900"/>
          </a:p>
        </p:txBody>
      </p:sp>
      <p:pic>
        <p:nvPicPr>
          <p:cNvPr id="1295" name="Google Shape;1295;p98"/>
          <p:cNvPicPr preferRelativeResize="0"/>
          <p:nvPr/>
        </p:nvPicPr>
        <p:blipFill>
          <a:blip r:embed="rId3">
            <a:alphaModFix/>
          </a:blip>
          <a:stretch>
            <a:fillRect/>
          </a:stretch>
        </p:blipFill>
        <p:spPr>
          <a:xfrm>
            <a:off x="867579" y="1876425"/>
            <a:ext cx="5966625" cy="27622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9" name="Shape 1299"/>
        <p:cNvGrpSpPr/>
        <p:nvPr/>
      </p:nvGrpSpPr>
      <p:grpSpPr>
        <a:xfrm>
          <a:off x="0" y="0"/>
          <a:ext cx="0" cy="0"/>
          <a:chOff x="0" y="0"/>
          <a:chExt cx="0" cy="0"/>
        </a:xfrm>
      </p:grpSpPr>
      <p:sp>
        <p:nvSpPr>
          <p:cNvPr id="1300" name="Google Shape;1300;p99"/>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Stage 2 </a:t>
            </a:r>
            <a:endParaRPr sz="3000"/>
          </a:p>
        </p:txBody>
      </p:sp>
      <p:sp>
        <p:nvSpPr>
          <p:cNvPr id="1301" name="Google Shape;1301;p99"/>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Post processing of the measured data</a:t>
            </a:r>
            <a:endParaRPr sz="1900"/>
          </a:p>
          <a:p>
            <a:pPr indent="-349250" lvl="0" marL="457200" rtl="0" algn="l">
              <a:spcBef>
                <a:spcPts val="0"/>
              </a:spcBef>
              <a:spcAft>
                <a:spcPts val="0"/>
              </a:spcAft>
              <a:buSzPts val="1900"/>
              <a:buChar char="●"/>
            </a:pPr>
            <a:r>
              <a:rPr lang="en" sz="1900"/>
              <a:t>Different analysis methods are applied depending on the required parameters.</a:t>
            </a:r>
            <a:endParaRPr sz="1900"/>
          </a:p>
          <a:p>
            <a:pPr indent="-349250" lvl="0" marL="457200" rtl="0" algn="l">
              <a:spcBef>
                <a:spcPts val="0"/>
              </a:spcBef>
              <a:spcAft>
                <a:spcPts val="0"/>
              </a:spcAft>
              <a:buSzPts val="1900"/>
              <a:buChar char="●"/>
            </a:pPr>
            <a:r>
              <a:rPr lang="en" sz="1900"/>
              <a:t>High resolution parameter estimation algorithms are required.</a:t>
            </a:r>
            <a:endParaRPr sz="1900"/>
          </a:p>
          <a:p>
            <a:pPr indent="0" lvl="0" marL="457200" rtl="0" algn="l">
              <a:spcBef>
                <a:spcPts val="0"/>
              </a:spcBef>
              <a:spcAft>
                <a:spcPts val="0"/>
              </a:spcAft>
              <a:buNone/>
            </a:pPr>
            <a:r>
              <a:t/>
            </a:r>
            <a:endParaRPr sz="19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10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Stage 3 </a:t>
            </a:r>
            <a:endParaRPr sz="3000"/>
          </a:p>
        </p:txBody>
      </p:sp>
      <p:sp>
        <p:nvSpPr>
          <p:cNvPr id="1307" name="Google Shape;1307;p10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Generation of simulation model</a:t>
            </a:r>
            <a:endParaRPr sz="1900"/>
          </a:p>
          <a:p>
            <a:pPr indent="-349250" lvl="0" marL="457200" rtl="0" algn="l">
              <a:spcBef>
                <a:spcPts val="0"/>
              </a:spcBef>
              <a:spcAft>
                <a:spcPts val="0"/>
              </a:spcAft>
              <a:buSzPts val="1900"/>
              <a:buChar char="●"/>
            </a:pPr>
            <a:r>
              <a:rPr lang="en" sz="1900"/>
              <a:t>Clusters and ray parameters are generated according to their PDF’s and statistical parameters.</a:t>
            </a:r>
            <a:endParaRPr sz="1900"/>
          </a:p>
          <a:p>
            <a:pPr indent="-349250" lvl="0" marL="457200" rtl="0" algn="l">
              <a:spcBef>
                <a:spcPts val="0"/>
              </a:spcBef>
              <a:spcAft>
                <a:spcPts val="0"/>
              </a:spcAft>
              <a:buSzPts val="1900"/>
              <a:buChar char="●"/>
            </a:pPr>
            <a:r>
              <a:rPr lang="en" sz="1900"/>
              <a:t>Measurement based GSCM modelling method has been widely recognized &amp; used. </a:t>
            </a:r>
            <a:endParaRPr sz="19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cxnSp>
        <p:nvCxnSpPr>
          <p:cNvPr id="1312" name="Google Shape;1312;p101"/>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3" name="Google Shape;1313;p101"/>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4" name="Google Shape;1314;p101"/>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5" name="Google Shape;1315;p101"/>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6" name="Google Shape;1316;p101"/>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7" name="Google Shape;1317;p101"/>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8" name="Google Shape;1318;p101"/>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19" name="Google Shape;1319;p101"/>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0" name="Google Shape;1320;p101"/>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1" name="Google Shape;1321;p101"/>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2" name="Google Shape;1322;p101"/>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3" name="Google Shape;1323;p101"/>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4" name="Google Shape;1324;p101"/>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5" name="Google Shape;1325;p101"/>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6" name="Google Shape;1326;p101"/>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7" name="Google Shape;1327;p101"/>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8" name="Google Shape;1328;p101"/>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29" name="Google Shape;1329;p101"/>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0" name="Google Shape;1330;p101"/>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1" name="Google Shape;1331;p101"/>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2" name="Google Shape;1332;p101"/>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3" name="Google Shape;1333;p101"/>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4" name="Google Shape;1334;p101"/>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5" name="Google Shape;1335;p101"/>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6" name="Google Shape;1336;p101"/>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7" name="Google Shape;1337;p101"/>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8" name="Google Shape;1338;p101"/>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39" name="Google Shape;1339;p101"/>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0" name="Google Shape;1340;p101"/>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1" name="Google Shape;1341;p101"/>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2" name="Google Shape;1342;p101"/>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3" name="Google Shape;1343;p101"/>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4" name="Google Shape;1344;p101"/>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5" name="Google Shape;1345;p101"/>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6" name="Google Shape;1346;p101"/>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7" name="Google Shape;1347;p101"/>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8" name="Google Shape;1348;p101"/>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49" name="Google Shape;1349;p101"/>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0" name="Google Shape;1350;p101"/>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1" name="Google Shape;1351;p101"/>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2" name="Google Shape;1352;p101"/>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3" name="Google Shape;1353;p101"/>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4" name="Google Shape;1354;p101"/>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5" name="Google Shape;1355;p101"/>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6" name="Google Shape;1356;p101"/>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7" name="Google Shape;1357;p101"/>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8" name="Google Shape;1358;p101"/>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59" name="Google Shape;1359;p101"/>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360" name="Google Shape;1360;p101"/>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01"/>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Regular shape GSCM</a:t>
            </a:r>
            <a:r>
              <a:rPr b="1" lang="en" sz="4400">
                <a:solidFill>
                  <a:schemeClr val="lt1"/>
                </a:solidFill>
              </a:rPr>
              <a:t> </a:t>
            </a:r>
            <a:endParaRPr b="1" sz="4000">
              <a:solidFill>
                <a:schemeClr val="lt1"/>
              </a:solidFill>
              <a:latin typeface="Montserrat"/>
              <a:ea typeface="Montserrat"/>
              <a:cs typeface="Montserrat"/>
              <a:sym typeface="Montserrat"/>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sp>
        <p:nvSpPr>
          <p:cNvPr id="1366" name="Google Shape;1366;p10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Regular shape GSCM</a:t>
            </a:r>
            <a:endParaRPr sz="3000"/>
          </a:p>
        </p:txBody>
      </p:sp>
      <p:sp>
        <p:nvSpPr>
          <p:cNvPr id="1367" name="Google Shape;1367;p10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characteristics of the propagation channel are described according to the geometric relationships among the transmitter, receiver &amp; scatterers.</a:t>
            </a:r>
            <a:endParaRPr sz="1900"/>
          </a:p>
          <a:p>
            <a:pPr indent="0" lvl="0" marL="0" rtl="0" algn="l">
              <a:spcBef>
                <a:spcPts val="0"/>
              </a:spcBef>
              <a:spcAft>
                <a:spcPts val="0"/>
              </a:spcAft>
              <a:buNone/>
            </a:pPr>
            <a:r>
              <a:t/>
            </a:r>
            <a:endParaRPr sz="19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1" name="Shape 1371"/>
        <p:cNvGrpSpPr/>
        <p:nvPr/>
      </p:nvGrpSpPr>
      <p:grpSpPr>
        <a:xfrm>
          <a:off x="0" y="0"/>
          <a:ext cx="0" cy="0"/>
          <a:chOff x="0" y="0"/>
          <a:chExt cx="0" cy="0"/>
        </a:xfrm>
      </p:grpSpPr>
      <p:sp>
        <p:nvSpPr>
          <p:cNvPr id="1372" name="Google Shape;1372;p103"/>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Regular shape GSCM</a:t>
            </a:r>
            <a:endParaRPr sz="3000"/>
          </a:p>
        </p:txBody>
      </p:sp>
      <p:sp>
        <p:nvSpPr>
          <p:cNvPr id="1373" name="Google Shape;1373;p10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900"/>
          </a:p>
        </p:txBody>
      </p:sp>
      <p:pic>
        <p:nvPicPr>
          <p:cNvPr id="1374" name="Google Shape;1374;p103"/>
          <p:cNvPicPr preferRelativeResize="0"/>
          <p:nvPr/>
        </p:nvPicPr>
        <p:blipFill>
          <a:blip r:embed="rId3">
            <a:alphaModFix/>
          </a:blip>
          <a:stretch>
            <a:fillRect/>
          </a:stretch>
        </p:blipFill>
        <p:spPr>
          <a:xfrm>
            <a:off x="665175" y="1241050"/>
            <a:ext cx="5680050" cy="3571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2"/>
          <p:cNvSpPr txBox="1"/>
          <p:nvPr>
            <p:ph type="ctrTitle"/>
          </p:nvPr>
        </p:nvSpPr>
        <p:spPr>
          <a:xfrm>
            <a:off x="671250" y="399900"/>
            <a:ext cx="80739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Four elements of testing &amp; evaluation</a:t>
            </a:r>
            <a:r>
              <a:rPr lang="en" sz="3000"/>
              <a:t>: </a:t>
            </a:r>
            <a:endParaRPr sz="3000"/>
          </a:p>
        </p:txBody>
      </p:sp>
      <p:sp>
        <p:nvSpPr>
          <p:cNvPr id="321" name="Google Shape;321;p3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There are four elements of testing and evaluation requirements : </a:t>
            </a:r>
            <a:endParaRPr sz="1900"/>
          </a:p>
          <a:p>
            <a:pPr indent="-349250" lvl="0" marL="457200" rtl="0" algn="l">
              <a:spcBef>
                <a:spcPts val="0"/>
              </a:spcBef>
              <a:spcAft>
                <a:spcPts val="0"/>
              </a:spcAft>
              <a:buSzPts val="1900"/>
              <a:buChar char="●"/>
            </a:pPr>
            <a:r>
              <a:rPr lang="en" sz="1900"/>
              <a:t>Realness</a:t>
            </a:r>
            <a:endParaRPr sz="1900"/>
          </a:p>
          <a:p>
            <a:pPr indent="-349250" lvl="0" marL="457200" rtl="0" algn="l">
              <a:spcBef>
                <a:spcPts val="0"/>
              </a:spcBef>
              <a:spcAft>
                <a:spcPts val="0"/>
              </a:spcAft>
              <a:buSzPts val="1900"/>
              <a:buChar char="●"/>
            </a:pPr>
            <a:r>
              <a:rPr lang="en" sz="1900"/>
              <a:t>Comprehensiveness</a:t>
            </a:r>
            <a:endParaRPr sz="1900"/>
          </a:p>
          <a:p>
            <a:pPr indent="-349250" lvl="0" marL="457200" rtl="0" algn="l">
              <a:spcBef>
                <a:spcPts val="0"/>
              </a:spcBef>
              <a:spcAft>
                <a:spcPts val="0"/>
              </a:spcAft>
              <a:buSzPts val="1900"/>
              <a:buChar char="●"/>
            </a:pPr>
            <a:r>
              <a:rPr lang="en" sz="1900"/>
              <a:t>Rapidly</a:t>
            </a:r>
            <a:endParaRPr sz="1900"/>
          </a:p>
          <a:p>
            <a:pPr indent="-349250" lvl="0" marL="457200" rtl="0" algn="l">
              <a:spcBef>
                <a:spcPts val="0"/>
              </a:spcBef>
              <a:spcAft>
                <a:spcPts val="0"/>
              </a:spcAft>
              <a:buSzPts val="1900"/>
              <a:buChar char="●"/>
            </a:pPr>
            <a:r>
              <a:rPr lang="en" sz="1900"/>
              <a:t>f</a:t>
            </a:r>
            <a:r>
              <a:rPr lang="en" sz="1900"/>
              <a:t>lexibility</a:t>
            </a:r>
            <a:endParaRPr sz="1900"/>
          </a:p>
          <a:p>
            <a:pPr indent="0" lvl="0" marL="457200" rtl="0" algn="l">
              <a:spcBef>
                <a:spcPts val="0"/>
              </a:spcBef>
              <a:spcAft>
                <a:spcPts val="0"/>
              </a:spcAft>
              <a:buNone/>
            </a:pPr>
            <a:r>
              <a:t/>
            </a:r>
            <a:endParaRPr sz="190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sp>
        <p:nvSpPr>
          <p:cNvPr id="1379" name="Google Shape;1379;p10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Regular shape GSCM</a:t>
            </a:r>
            <a:endParaRPr sz="3000"/>
          </a:p>
        </p:txBody>
      </p:sp>
      <p:sp>
        <p:nvSpPr>
          <p:cNvPr id="1380" name="Google Shape;1380;p10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The basic shapes of 2D distribution of scatterers mainly include : one ring, eclipse and rectangular.</a:t>
            </a:r>
            <a:endParaRPr sz="1900"/>
          </a:p>
          <a:p>
            <a:pPr indent="-349250" lvl="0" marL="457200" rtl="0" algn="l">
              <a:spcBef>
                <a:spcPts val="0"/>
              </a:spcBef>
              <a:spcAft>
                <a:spcPts val="0"/>
              </a:spcAft>
              <a:buSzPts val="1900"/>
              <a:buChar char="●"/>
            </a:pPr>
            <a:r>
              <a:rPr lang="en" sz="1900"/>
              <a:t>The basic shapes of 3D distribution of scatterers include : one sphere , two spheres etc.</a:t>
            </a:r>
            <a:endParaRPr sz="1900"/>
          </a:p>
          <a:p>
            <a:pPr indent="-349250" lvl="0" marL="457200" rtl="0" algn="l">
              <a:spcBef>
                <a:spcPts val="0"/>
              </a:spcBef>
              <a:spcAft>
                <a:spcPts val="0"/>
              </a:spcAft>
              <a:buSzPts val="1900"/>
              <a:buChar char="●"/>
            </a:pPr>
            <a:r>
              <a:rPr lang="en" sz="1900"/>
              <a:t>The geometric model in practical application can be combination of these basic shapes and it is also possible to add new geometric shapes.</a:t>
            </a:r>
            <a:r>
              <a:rPr lang="en" sz="1900"/>
              <a:t> </a:t>
            </a:r>
            <a:endParaRPr sz="19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4" name="Shape 1384"/>
        <p:cNvGrpSpPr/>
        <p:nvPr/>
      </p:nvGrpSpPr>
      <p:grpSpPr>
        <a:xfrm>
          <a:off x="0" y="0"/>
          <a:ext cx="0" cy="0"/>
          <a:chOff x="0" y="0"/>
          <a:chExt cx="0" cy="0"/>
        </a:xfrm>
      </p:grpSpPr>
      <p:cxnSp>
        <p:nvCxnSpPr>
          <p:cNvPr id="1385" name="Google Shape;1385;p105"/>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6" name="Google Shape;1386;p105"/>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7" name="Google Shape;1387;p105"/>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8" name="Google Shape;1388;p105"/>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89" name="Google Shape;1389;p105"/>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0" name="Google Shape;1390;p105"/>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1" name="Google Shape;1391;p105"/>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2" name="Google Shape;1392;p105"/>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3" name="Google Shape;1393;p105"/>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4" name="Google Shape;1394;p105"/>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5" name="Google Shape;1395;p105"/>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6" name="Google Shape;1396;p105"/>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7" name="Google Shape;1397;p105"/>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8" name="Google Shape;1398;p105"/>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399" name="Google Shape;1399;p105"/>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0" name="Google Shape;1400;p105"/>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1" name="Google Shape;1401;p105"/>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2" name="Google Shape;1402;p105"/>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3" name="Google Shape;1403;p105"/>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4" name="Google Shape;1404;p105"/>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5" name="Google Shape;1405;p105"/>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6" name="Google Shape;1406;p105"/>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7" name="Google Shape;1407;p105"/>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8" name="Google Shape;1408;p105"/>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09" name="Google Shape;1409;p105"/>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0" name="Google Shape;1410;p105"/>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1" name="Google Shape;1411;p105"/>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2" name="Google Shape;1412;p105"/>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3" name="Google Shape;1413;p105"/>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4" name="Google Shape;1414;p105"/>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5" name="Google Shape;1415;p105"/>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6" name="Google Shape;1416;p105"/>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7" name="Google Shape;1417;p105"/>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8" name="Google Shape;1418;p105"/>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19" name="Google Shape;1419;p105"/>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0" name="Google Shape;1420;p105"/>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1" name="Google Shape;1421;p105"/>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2" name="Google Shape;1422;p105"/>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3" name="Google Shape;1423;p105"/>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4" name="Google Shape;1424;p105"/>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5" name="Google Shape;1425;p105"/>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6" name="Google Shape;1426;p105"/>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7" name="Google Shape;1427;p105"/>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8" name="Google Shape;1428;p105"/>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29" name="Google Shape;1429;p105"/>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0" name="Google Shape;1430;p105"/>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1" name="Google Shape;1431;p105"/>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32" name="Google Shape;1432;p105"/>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33" name="Google Shape;1433;p105"/>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05"/>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CSCM</a:t>
            </a:r>
            <a:endParaRPr b="1" sz="4000">
              <a:solidFill>
                <a:schemeClr val="lt1"/>
              </a:solidFill>
              <a:latin typeface="Montserrat"/>
              <a:ea typeface="Montserrat"/>
              <a:cs typeface="Montserrat"/>
              <a:sym typeface="Montserrat"/>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8" name="Shape 1438"/>
        <p:cNvGrpSpPr/>
        <p:nvPr/>
      </p:nvGrpSpPr>
      <p:grpSpPr>
        <a:xfrm>
          <a:off x="0" y="0"/>
          <a:ext cx="0" cy="0"/>
          <a:chOff x="0" y="0"/>
          <a:chExt cx="0" cy="0"/>
        </a:xfrm>
      </p:grpSpPr>
      <p:sp>
        <p:nvSpPr>
          <p:cNvPr id="1439" name="Google Shape;1439;p10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CSCM</a:t>
            </a:r>
            <a:endParaRPr sz="3000"/>
          </a:p>
        </p:txBody>
      </p:sp>
      <p:sp>
        <p:nvSpPr>
          <p:cNvPr id="1440" name="Google Shape;1440;p10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describes the MIMO channel by the correlation matrix of antennas. </a:t>
            </a:r>
            <a:endParaRPr sz="1900"/>
          </a:p>
          <a:p>
            <a:pPr indent="-349250" lvl="0" marL="457200" rtl="0" algn="l">
              <a:spcBef>
                <a:spcPts val="0"/>
              </a:spcBef>
              <a:spcAft>
                <a:spcPts val="0"/>
              </a:spcAft>
              <a:buSzPts val="1900"/>
              <a:buChar char="●"/>
            </a:pPr>
            <a:r>
              <a:rPr lang="en" sz="1900"/>
              <a:t>The existing CSCM model mainly includes :</a:t>
            </a:r>
            <a:endParaRPr sz="1900"/>
          </a:p>
          <a:p>
            <a:pPr indent="-349250" lvl="0" marL="457200" rtl="0" algn="l">
              <a:spcBef>
                <a:spcPts val="0"/>
              </a:spcBef>
              <a:spcAft>
                <a:spcPts val="0"/>
              </a:spcAft>
              <a:buSzPts val="1900"/>
              <a:buChar char="●"/>
            </a:pPr>
            <a:r>
              <a:rPr lang="en" sz="1900"/>
              <a:t>IID</a:t>
            </a:r>
            <a:endParaRPr sz="1900"/>
          </a:p>
          <a:p>
            <a:pPr indent="-349250" lvl="0" marL="457200" rtl="0" algn="l">
              <a:spcBef>
                <a:spcPts val="0"/>
              </a:spcBef>
              <a:spcAft>
                <a:spcPts val="0"/>
              </a:spcAft>
              <a:buSzPts val="1900"/>
              <a:buChar char="●"/>
            </a:pPr>
            <a:r>
              <a:rPr lang="en" sz="1900"/>
              <a:t>KBSM</a:t>
            </a:r>
            <a:endParaRPr sz="1900"/>
          </a:p>
          <a:p>
            <a:pPr indent="-349250" lvl="0" marL="457200" rtl="0" algn="l">
              <a:spcBef>
                <a:spcPts val="0"/>
              </a:spcBef>
              <a:spcAft>
                <a:spcPts val="0"/>
              </a:spcAft>
              <a:buSzPts val="1900"/>
              <a:buChar char="●"/>
            </a:pPr>
            <a:r>
              <a:rPr lang="en" sz="1900"/>
              <a:t>VCR</a:t>
            </a:r>
            <a:endParaRPr sz="1900"/>
          </a:p>
          <a:p>
            <a:pPr indent="-349250" lvl="0" marL="457200" rtl="0" algn="l">
              <a:spcBef>
                <a:spcPts val="0"/>
              </a:spcBef>
              <a:spcAft>
                <a:spcPts val="0"/>
              </a:spcAft>
              <a:buSzPts val="1900"/>
              <a:buChar char="●"/>
            </a:pPr>
            <a:r>
              <a:rPr lang="en" sz="1900"/>
              <a:t>Weichselberger channel model</a:t>
            </a:r>
            <a:endParaRPr sz="19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4" name="Shape 1444"/>
        <p:cNvGrpSpPr/>
        <p:nvPr/>
      </p:nvGrpSpPr>
      <p:grpSpPr>
        <a:xfrm>
          <a:off x="0" y="0"/>
          <a:ext cx="0" cy="0"/>
          <a:chOff x="0" y="0"/>
          <a:chExt cx="0" cy="0"/>
        </a:xfrm>
      </p:grpSpPr>
      <p:cxnSp>
        <p:nvCxnSpPr>
          <p:cNvPr id="1445" name="Google Shape;1445;p107"/>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6" name="Google Shape;1446;p107"/>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7" name="Google Shape;1447;p107"/>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8" name="Google Shape;1448;p107"/>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49" name="Google Shape;1449;p107"/>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0" name="Google Shape;1450;p107"/>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1" name="Google Shape;1451;p107"/>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2" name="Google Shape;1452;p107"/>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3" name="Google Shape;1453;p107"/>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4" name="Google Shape;1454;p107"/>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5" name="Google Shape;1455;p107"/>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6" name="Google Shape;1456;p107"/>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7" name="Google Shape;1457;p107"/>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8" name="Google Shape;1458;p107"/>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59" name="Google Shape;1459;p107"/>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0" name="Google Shape;1460;p107"/>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1" name="Google Shape;1461;p107"/>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2" name="Google Shape;1462;p107"/>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3" name="Google Shape;1463;p107"/>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4" name="Google Shape;1464;p107"/>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5" name="Google Shape;1465;p107"/>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6" name="Google Shape;1466;p107"/>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7" name="Google Shape;1467;p107"/>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8" name="Google Shape;1468;p107"/>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69" name="Google Shape;1469;p107"/>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0" name="Google Shape;1470;p107"/>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1" name="Google Shape;1471;p107"/>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2" name="Google Shape;1472;p107"/>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3" name="Google Shape;1473;p107"/>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4" name="Google Shape;1474;p107"/>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5" name="Google Shape;1475;p107"/>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6" name="Google Shape;1476;p107"/>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7" name="Google Shape;1477;p107"/>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8" name="Google Shape;1478;p107"/>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79" name="Google Shape;1479;p107"/>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0" name="Google Shape;1480;p107"/>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1" name="Google Shape;1481;p107"/>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2" name="Google Shape;1482;p107"/>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3" name="Google Shape;1483;p107"/>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4" name="Google Shape;1484;p107"/>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5" name="Google Shape;1485;p107"/>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6" name="Google Shape;1486;p107"/>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7" name="Google Shape;1487;p107"/>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8" name="Google Shape;1488;p107"/>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89" name="Google Shape;1489;p107"/>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0" name="Google Shape;1490;p107"/>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1" name="Google Shape;1491;p107"/>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492" name="Google Shape;1492;p107"/>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493" name="Google Shape;1493;p107"/>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07"/>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Extended SV &amp; Ray tracing model</a:t>
            </a:r>
            <a:endParaRPr b="1" sz="4000">
              <a:solidFill>
                <a:schemeClr val="lt1"/>
              </a:solidFill>
              <a:latin typeface="Montserrat"/>
              <a:ea typeface="Montserrat"/>
              <a:cs typeface="Montserrat"/>
              <a:sym typeface="Montserrat"/>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0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Extended SV model</a:t>
            </a:r>
            <a:endParaRPr sz="3000"/>
          </a:p>
        </p:txBody>
      </p:sp>
      <p:sp>
        <p:nvSpPr>
          <p:cNvPr id="1500" name="Google Shape;1500;p10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can only describe the delay information of the channel and its resolution is higher than 10 ns subjected to the sounding equipments.</a:t>
            </a:r>
            <a:endParaRPr sz="19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cxnSp>
        <p:nvCxnSpPr>
          <p:cNvPr id="1505" name="Google Shape;1505;p109"/>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6" name="Google Shape;1506;p109"/>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7" name="Google Shape;1507;p109"/>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8" name="Google Shape;1508;p109"/>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09" name="Google Shape;1509;p109"/>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0" name="Google Shape;1510;p109"/>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1" name="Google Shape;1511;p109"/>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2" name="Google Shape;1512;p109"/>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3" name="Google Shape;1513;p109"/>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4" name="Google Shape;1514;p109"/>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5" name="Google Shape;1515;p109"/>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6" name="Google Shape;1516;p109"/>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7" name="Google Shape;1517;p109"/>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8" name="Google Shape;1518;p109"/>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19" name="Google Shape;1519;p109"/>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0" name="Google Shape;1520;p109"/>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1" name="Google Shape;1521;p109"/>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2" name="Google Shape;1522;p109"/>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3" name="Google Shape;1523;p109"/>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4" name="Google Shape;1524;p109"/>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5" name="Google Shape;1525;p109"/>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6" name="Google Shape;1526;p109"/>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7" name="Google Shape;1527;p109"/>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8" name="Google Shape;1528;p109"/>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29" name="Google Shape;1529;p109"/>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0" name="Google Shape;1530;p109"/>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1" name="Google Shape;1531;p109"/>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2" name="Google Shape;1532;p109"/>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3" name="Google Shape;1533;p109"/>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4" name="Google Shape;1534;p109"/>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5" name="Google Shape;1535;p109"/>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6" name="Google Shape;1536;p109"/>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7" name="Google Shape;1537;p109"/>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8" name="Google Shape;1538;p109"/>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39" name="Google Shape;1539;p109"/>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0" name="Google Shape;1540;p109"/>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1" name="Google Shape;1541;p109"/>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2" name="Google Shape;1542;p109"/>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3" name="Google Shape;1543;p109"/>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4" name="Google Shape;1544;p109"/>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5" name="Google Shape;1545;p109"/>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6" name="Google Shape;1546;p109"/>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7" name="Google Shape;1547;p109"/>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8" name="Google Shape;1548;p109"/>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49" name="Google Shape;1549;p109"/>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50" name="Google Shape;1550;p109"/>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51" name="Google Shape;1551;p109"/>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52" name="Google Shape;1552;p109"/>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553" name="Google Shape;1553;p109"/>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09"/>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Ray tracing based model </a:t>
            </a:r>
            <a:endParaRPr b="1" sz="4000">
              <a:solidFill>
                <a:schemeClr val="lt1"/>
              </a:solidFill>
              <a:latin typeface="Montserrat"/>
              <a:ea typeface="Montserrat"/>
              <a:cs typeface="Montserrat"/>
              <a:sym typeface="Montserrat"/>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11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Ray tracing based model</a:t>
            </a:r>
            <a:endParaRPr sz="3000"/>
          </a:p>
        </p:txBody>
      </p:sp>
      <p:sp>
        <p:nvSpPr>
          <p:cNvPr id="1560" name="Google Shape;1560;p11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a:t>
            </a:r>
            <a:r>
              <a:rPr lang="en" sz="1900"/>
              <a:t>he propagation prediction of EM wave can be solved by analytical method based on electro-magnetic theory or by electromagnetics.</a:t>
            </a:r>
            <a:endParaRPr sz="1900"/>
          </a:p>
          <a:p>
            <a:pPr indent="-349250" lvl="0" marL="457200" rtl="0" algn="l">
              <a:spcBef>
                <a:spcPts val="0"/>
              </a:spcBef>
              <a:spcAft>
                <a:spcPts val="0"/>
              </a:spcAft>
              <a:buSzPts val="1900"/>
              <a:buChar char="●"/>
            </a:pPr>
            <a:r>
              <a:rPr lang="en" sz="1900"/>
              <a:t>Ray tracing method is based on relatively simple geometrical optics and uniform theory of diffraction.</a:t>
            </a:r>
            <a:endParaRPr sz="19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11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Basic principle</a:t>
            </a:r>
            <a:endParaRPr sz="3000"/>
          </a:p>
        </p:txBody>
      </p:sp>
      <p:sp>
        <p:nvSpPr>
          <p:cNvPr id="1566" name="Google Shape;1566;p11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To use rays to simulate the electro-magnetic wave propagation process , such as direct ray , diffraction , reflection &amp; scattering. </a:t>
            </a:r>
            <a:endParaRPr sz="1900"/>
          </a:p>
          <a:p>
            <a:pPr indent="-349250" lvl="0" marL="457200" rtl="0" algn="l">
              <a:spcBef>
                <a:spcPts val="0"/>
              </a:spcBef>
              <a:spcAft>
                <a:spcPts val="0"/>
              </a:spcAft>
              <a:buSzPts val="1900"/>
              <a:buChar char="●"/>
            </a:pPr>
            <a:r>
              <a:rPr lang="en" sz="1900"/>
              <a:t>Calculation of the field strength of rays and path tracking of rays are two main aspects of Ray tracing technique. </a:t>
            </a:r>
            <a:endParaRPr sz="1900"/>
          </a:p>
          <a:p>
            <a:pPr indent="-349250" lvl="0" marL="457200" rtl="0" algn="l">
              <a:spcBef>
                <a:spcPts val="0"/>
              </a:spcBef>
              <a:spcAft>
                <a:spcPts val="0"/>
              </a:spcAft>
              <a:buSzPts val="1900"/>
              <a:buChar char="●"/>
            </a:pPr>
            <a:r>
              <a:rPr lang="en" sz="1900"/>
              <a:t>RT treats the propagation of EM wave by means of rays propagation. </a:t>
            </a:r>
            <a:endParaRPr sz="19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112"/>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000">
                <a:latin typeface="Avenir"/>
                <a:ea typeface="Avenir"/>
                <a:cs typeface="Avenir"/>
                <a:sym typeface="Avenir"/>
              </a:rPr>
              <a:t>Get </a:t>
            </a:r>
            <a:r>
              <a:rPr lang="en" sz="3000" u="sng">
                <a:solidFill>
                  <a:schemeClr val="hlink"/>
                </a:solidFill>
                <a:latin typeface="Avenir"/>
                <a:ea typeface="Avenir"/>
                <a:cs typeface="Avenir"/>
                <a:sym typeface="Avenir"/>
                <a:hlinkClick r:id="rId3"/>
              </a:rPr>
              <a:t>5G Testing Training with Certification</a:t>
            </a:r>
            <a:endParaRPr sz="3000">
              <a:latin typeface="Avenir"/>
              <a:ea typeface="Avenir"/>
              <a:cs typeface="Avenir"/>
              <a:sym typeface="Avenir"/>
            </a:endParaRPr>
          </a:p>
        </p:txBody>
      </p:sp>
      <p:sp>
        <p:nvSpPr>
          <p:cNvPr id="1572" name="Google Shape;1572;p112"/>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latin typeface="Avenir"/>
                <a:ea typeface="Avenir"/>
                <a:cs typeface="Avenir"/>
                <a:sym typeface="Avenir"/>
              </a:rPr>
              <a:t>Visit our website </a:t>
            </a:r>
            <a:r>
              <a:rPr lang="en" sz="2200" u="sng">
                <a:solidFill>
                  <a:schemeClr val="hlink"/>
                </a:solidFill>
                <a:latin typeface="Avenir"/>
                <a:ea typeface="Avenir"/>
                <a:cs typeface="Avenir"/>
                <a:sym typeface="Avenir"/>
                <a:hlinkClick r:id="rId4"/>
              </a:rPr>
              <a:t>https://telcomaglobal.com/p/5g-testing-training-certification</a:t>
            </a:r>
            <a:endParaRPr sz="2200">
              <a:latin typeface="Avenir"/>
              <a:ea typeface="Avenir"/>
              <a:cs typeface="Avenir"/>
              <a:sym typeface="Avenir"/>
            </a:endParaRPr>
          </a:p>
        </p:txBody>
      </p:sp>
      <p:sp>
        <p:nvSpPr>
          <p:cNvPr id="1573" name="Google Shape;1573;p112"/>
          <p:cNvSpPr/>
          <p:nvPr/>
        </p:nvSpPr>
        <p:spPr>
          <a:xfrm>
            <a:off x="0" y="0"/>
            <a:ext cx="9144000" cy="168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4" name="Google Shape;1574;p112"/>
          <p:cNvPicPr preferRelativeResize="0"/>
          <p:nvPr/>
        </p:nvPicPr>
        <p:blipFill>
          <a:blip r:embed="rId5">
            <a:alphaModFix/>
          </a:blip>
          <a:stretch>
            <a:fillRect/>
          </a:stretch>
        </p:blipFill>
        <p:spPr>
          <a:xfrm>
            <a:off x="3134475" y="405588"/>
            <a:ext cx="2875040" cy="87122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cxnSp>
        <p:nvCxnSpPr>
          <p:cNvPr id="1579" name="Google Shape;1579;p11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0" name="Google Shape;1580;p11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1" name="Google Shape;1581;p11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2" name="Google Shape;1582;p11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3" name="Google Shape;1583;p11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4" name="Google Shape;1584;p11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5" name="Google Shape;1585;p11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6" name="Google Shape;1586;p11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7" name="Google Shape;1587;p11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8" name="Google Shape;1588;p11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89" name="Google Shape;1589;p11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0" name="Google Shape;1590;p11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1" name="Google Shape;1591;p11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2" name="Google Shape;1592;p11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3" name="Google Shape;1593;p11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4" name="Google Shape;1594;p11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5" name="Google Shape;1595;p11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6" name="Google Shape;1596;p11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7" name="Google Shape;1597;p11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8" name="Google Shape;1598;p11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599" name="Google Shape;1599;p11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0" name="Google Shape;1600;p11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1" name="Google Shape;1601;p11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2" name="Google Shape;1602;p11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3" name="Google Shape;1603;p11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4" name="Google Shape;1604;p11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5" name="Google Shape;1605;p11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6" name="Google Shape;1606;p11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7" name="Google Shape;1607;p11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8" name="Google Shape;1608;p11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09" name="Google Shape;1609;p11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0" name="Google Shape;1610;p11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1" name="Google Shape;1611;p11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2" name="Google Shape;1612;p11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3" name="Google Shape;1613;p11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4" name="Google Shape;1614;p11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5" name="Google Shape;1615;p11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6" name="Google Shape;1616;p11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7" name="Google Shape;1617;p11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8" name="Google Shape;1618;p11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19" name="Google Shape;1619;p11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0" name="Google Shape;1620;p11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1" name="Google Shape;1621;p11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2" name="Google Shape;1622;p11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3" name="Google Shape;1623;p11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4" name="Google Shape;1624;p11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5" name="Google Shape;1625;p11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26" name="Google Shape;1626;p11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627" name="Google Shape;1627;p11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1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Channel measurement </a:t>
            </a:r>
            <a:endParaRPr b="1" sz="40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cxnSp>
        <p:nvCxnSpPr>
          <p:cNvPr id="326" name="Google Shape;326;p33"/>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7" name="Google Shape;327;p33"/>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8" name="Google Shape;328;p33"/>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29" name="Google Shape;329;p33"/>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0" name="Google Shape;330;p33"/>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1" name="Google Shape;331;p33"/>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2" name="Google Shape;332;p33"/>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3" name="Google Shape;333;p33"/>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4" name="Google Shape;334;p33"/>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5" name="Google Shape;335;p33"/>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6" name="Google Shape;336;p33"/>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7" name="Google Shape;337;p33"/>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8" name="Google Shape;338;p33"/>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39" name="Google Shape;339;p33"/>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0" name="Google Shape;340;p33"/>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1" name="Google Shape;341;p33"/>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2" name="Google Shape;342;p33"/>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3" name="Google Shape;343;p33"/>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4" name="Google Shape;344;p33"/>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5" name="Google Shape;345;p33"/>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6" name="Google Shape;346;p33"/>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7" name="Google Shape;347;p33"/>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8" name="Google Shape;348;p33"/>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49" name="Google Shape;349;p33"/>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0" name="Google Shape;350;p33"/>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1" name="Google Shape;351;p33"/>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2" name="Google Shape;352;p33"/>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3" name="Google Shape;353;p33"/>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4" name="Google Shape;354;p33"/>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5" name="Google Shape;355;p33"/>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6" name="Google Shape;356;p33"/>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7" name="Google Shape;357;p33"/>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8" name="Google Shape;358;p33"/>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59" name="Google Shape;359;p33"/>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0" name="Google Shape;360;p33"/>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1" name="Google Shape;361;p33"/>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2" name="Google Shape;362;p33"/>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3" name="Google Shape;363;p33"/>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4" name="Google Shape;364;p33"/>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5" name="Google Shape;365;p33"/>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6" name="Google Shape;366;p33"/>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7" name="Google Shape;367;p33"/>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8" name="Google Shape;368;p33"/>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69" name="Google Shape;369;p33"/>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70" name="Google Shape;370;p33"/>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71" name="Google Shape;371;p33"/>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72" name="Google Shape;372;p33"/>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373" name="Google Shape;373;p33"/>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374" name="Google Shape;374;p33"/>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                     Realness </a:t>
            </a:r>
            <a:endParaRPr b="1" sz="4000">
              <a:solidFill>
                <a:schemeClr val="lt1"/>
              </a:solidFill>
              <a:latin typeface="Montserrat"/>
              <a:ea typeface="Montserrat"/>
              <a:cs typeface="Montserrat"/>
              <a:sym typeface="Montserrat"/>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114"/>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measurement </a:t>
            </a:r>
            <a:r>
              <a:rPr lang="en" sz="3000"/>
              <a:t> </a:t>
            </a:r>
            <a:endParaRPr sz="3000"/>
          </a:p>
        </p:txBody>
      </p:sp>
      <p:sp>
        <p:nvSpPr>
          <p:cNvPr id="1634" name="Google Shape;1634;p114"/>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It is also known as channel sounding .</a:t>
            </a:r>
            <a:endParaRPr sz="1900"/>
          </a:p>
          <a:p>
            <a:pPr indent="-349250" lvl="0" marL="457200" rtl="0" algn="l">
              <a:spcBef>
                <a:spcPts val="0"/>
              </a:spcBef>
              <a:spcAft>
                <a:spcPts val="0"/>
              </a:spcAft>
              <a:buSzPts val="1900"/>
              <a:buChar char="●"/>
            </a:pPr>
            <a:r>
              <a:rPr lang="en" sz="1900"/>
              <a:t>It is a direct and most important mean to obtain channel information &amp; understand the characteristics of the channel.</a:t>
            </a:r>
            <a:endParaRPr sz="1900"/>
          </a:p>
          <a:p>
            <a:pPr indent="-349250" lvl="0" marL="457200" rtl="0" algn="l">
              <a:spcBef>
                <a:spcPts val="0"/>
              </a:spcBef>
              <a:spcAft>
                <a:spcPts val="0"/>
              </a:spcAft>
              <a:buSzPts val="1900"/>
              <a:buChar char="●"/>
            </a:pPr>
            <a:r>
              <a:rPr lang="en" sz="1900"/>
              <a:t>By exploiting the received signals , multiple propagation paths can be identified. </a:t>
            </a:r>
            <a:endParaRPr sz="19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115"/>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measurement methods</a:t>
            </a:r>
            <a:endParaRPr sz="3000"/>
          </a:p>
        </p:txBody>
      </p:sp>
      <p:sp>
        <p:nvSpPr>
          <p:cNvPr id="1640" name="Google Shape;1640;p115"/>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Channel measurement methods can be divided into SISO, MIMO, SIMO. </a:t>
            </a:r>
            <a:endParaRPr sz="1900"/>
          </a:p>
          <a:p>
            <a:pPr indent="-349250" lvl="0" marL="457200" rtl="0" algn="l">
              <a:spcBef>
                <a:spcPts val="0"/>
              </a:spcBef>
              <a:spcAft>
                <a:spcPts val="0"/>
              </a:spcAft>
              <a:buSzPts val="1900"/>
              <a:buChar char="●"/>
            </a:pPr>
            <a:r>
              <a:rPr lang="en" sz="1900"/>
              <a:t>MIMO method simultaneously measures multiple channels in parallel. </a:t>
            </a:r>
            <a:endParaRPr sz="1900"/>
          </a:p>
          <a:p>
            <a:pPr indent="-349250" lvl="0" marL="457200" rtl="0" algn="l">
              <a:spcBef>
                <a:spcPts val="0"/>
              </a:spcBef>
              <a:spcAft>
                <a:spcPts val="0"/>
              </a:spcAft>
              <a:buSzPts val="1900"/>
              <a:buChar char="●"/>
            </a:pPr>
            <a:r>
              <a:rPr lang="en" sz="1900"/>
              <a:t>SISO only needs one RF chains at transmitter and receiver respectively. </a:t>
            </a:r>
            <a:endParaRPr sz="1900"/>
          </a:p>
          <a:p>
            <a:pPr indent="-349250" lvl="0" marL="457200" rtl="0" algn="l">
              <a:spcBef>
                <a:spcPts val="0"/>
              </a:spcBef>
              <a:spcAft>
                <a:spcPts val="0"/>
              </a:spcAft>
              <a:buSzPts val="1900"/>
              <a:buChar char="●"/>
            </a:pPr>
            <a:r>
              <a:rPr lang="en" sz="1900"/>
              <a:t>SIMO is a compromise between SISO &amp; MIMO. </a:t>
            </a:r>
            <a:endParaRPr sz="1900"/>
          </a:p>
          <a:p>
            <a:pPr indent="0" lvl="0" marL="457200" rtl="0" algn="l">
              <a:spcBef>
                <a:spcPts val="0"/>
              </a:spcBef>
              <a:spcAft>
                <a:spcPts val="0"/>
              </a:spcAft>
              <a:buNone/>
            </a:pPr>
            <a:r>
              <a:t/>
            </a:r>
            <a:endParaRPr sz="19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116"/>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Channel measurement activities </a:t>
            </a:r>
            <a:endParaRPr sz="3000"/>
          </a:p>
        </p:txBody>
      </p:sp>
      <p:sp>
        <p:nvSpPr>
          <p:cNvPr id="1646" name="Google Shape;1646;p116"/>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With the on going progress in 5G R&amp;D, channel measurements are divided into three categories : </a:t>
            </a:r>
            <a:endParaRPr sz="1900"/>
          </a:p>
          <a:p>
            <a:pPr indent="-349250" lvl="0" marL="457200" rtl="0" algn="l">
              <a:spcBef>
                <a:spcPts val="0"/>
              </a:spcBef>
              <a:spcAft>
                <a:spcPts val="0"/>
              </a:spcAft>
              <a:buSzPts val="1900"/>
              <a:buChar char="●"/>
            </a:pPr>
            <a:r>
              <a:rPr lang="en" sz="1900"/>
              <a:t>Measurement of massive MIMO</a:t>
            </a:r>
            <a:endParaRPr sz="1900"/>
          </a:p>
          <a:p>
            <a:pPr indent="-349250" lvl="0" marL="457200" rtl="0" algn="l">
              <a:spcBef>
                <a:spcPts val="0"/>
              </a:spcBef>
              <a:spcAft>
                <a:spcPts val="0"/>
              </a:spcAft>
              <a:buSzPts val="1900"/>
              <a:buChar char="●"/>
            </a:pPr>
            <a:r>
              <a:rPr lang="en" sz="1900"/>
              <a:t>Measurement of D2D/V2V/HSR</a:t>
            </a:r>
            <a:endParaRPr sz="1900"/>
          </a:p>
          <a:p>
            <a:pPr indent="-349250" lvl="0" marL="457200" rtl="0" algn="l">
              <a:spcBef>
                <a:spcPts val="0"/>
              </a:spcBef>
              <a:spcAft>
                <a:spcPts val="0"/>
              </a:spcAft>
              <a:buSzPts val="1900"/>
              <a:buChar char="●"/>
            </a:pPr>
            <a:r>
              <a:rPr lang="en" sz="1900"/>
              <a:t>Measurement of mmWave band</a:t>
            </a:r>
            <a:endParaRPr sz="19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117"/>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measurement</a:t>
            </a:r>
            <a:r>
              <a:rPr lang="en" sz="3000"/>
              <a:t> </a:t>
            </a:r>
            <a:endParaRPr sz="3000"/>
          </a:p>
        </p:txBody>
      </p:sp>
      <p:sp>
        <p:nvSpPr>
          <p:cNvPr id="1652" name="Google Shape;1652;p117"/>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Massive MIMO is a promising technology for 5G communication.</a:t>
            </a:r>
            <a:endParaRPr sz="1900"/>
          </a:p>
          <a:p>
            <a:pPr indent="-349250" lvl="0" marL="457200" rtl="0" algn="l">
              <a:spcBef>
                <a:spcPts val="0"/>
              </a:spcBef>
              <a:spcAft>
                <a:spcPts val="0"/>
              </a:spcAft>
              <a:buSzPts val="1900"/>
              <a:buChar char="●"/>
            </a:pPr>
            <a:r>
              <a:rPr lang="en" sz="1900"/>
              <a:t>For measurement, BS was placed indoors and configured with a polarized uniform cylindrical array with 128 ports. </a:t>
            </a:r>
            <a:endParaRPr sz="1900"/>
          </a:p>
          <a:p>
            <a:pPr indent="-349250" lvl="0" marL="457200" rtl="0" algn="l">
              <a:spcBef>
                <a:spcPts val="0"/>
              </a:spcBef>
              <a:spcAft>
                <a:spcPts val="0"/>
              </a:spcAft>
              <a:buSzPts val="1900"/>
              <a:buChar char="●"/>
            </a:pPr>
            <a:r>
              <a:rPr lang="en" sz="1900"/>
              <a:t>Measurements were carried out outdoor with a larger space using two systems at in the same position and results were compared.</a:t>
            </a:r>
            <a:endParaRPr sz="1900"/>
          </a:p>
          <a:p>
            <a:pPr indent="0" lvl="0" marL="457200" rtl="0" algn="l">
              <a:spcBef>
                <a:spcPts val="0"/>
              </a:spcBef>
              <a:spcAft>
                <a:spcPts val="0"/>
              </a:spcAft>
              <a:buNone/>
            </a:pPr>
            <a:r>
              <a:t/>
            </a:r>
            <a:endParaRPr sz="19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118"/>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Massive MIMO measurement </a:t>
            </a:r>
            <a:endParaRPr sz="3000"/>
          </a:p>
        </p:txBody>
      </p:sp>
      <p:sp>
        <p:nvSpPr>
          <p:cNvPr id="1658" name="Google Shape;1658;p118"/>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Massive MIMO  </a:t>
            </a:r>
            <a:endParaRPr sz="19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2" name="Shape 1662"/>
        <p:cNvGrpSpPr/>
        <p:nvPr/>
      </p:nvGrpSpPr>
      <p:grpSpPr>
        <a:xfrm>
          <a:off x="0" y="0"/>
          <a:ext cx="0" cy="0"/>
          <a:chOff x="0" y="0"/>
          <a:chExt cx="0" cy="0"/>
        </a:xfrm>
      </p:grpSpPr>
      <p:cxnSp>
        <p:nvCxnSpPr>
          <p:cNvPr id="1663" name="Google Shape;1663;p119"/>
          <p:cNvCxnSpPr/>
          <p:nvPr/>
        </p:nvCxnSpPr>
        <p:spPr>
          <a:xfrm rot="5400000">
            <a:off x="-259050" y="654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4" name="Google Shape;1664;p119"/>
          <p:cNvCxnSpPr/>
          <p:nvPr/>
        </p:nvCxnSpPr>
        <p:spPr>
          <a:xfrm rot="5400000">
            <a:off x="-106650" y="807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5" name="Google Shape;1665;p119"/>
          <p:cNvCxnSpPr/>
          <p:nvPr/>
        </p:nvCxnSpPr>
        <p:spPr>
          <a:xfrm rot="5400000">
            <a:off x="45750" y="959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6" name="Google Shape;1666;p119"/>
          <p:cNvCxnSpPr/>
          <p:nvPr/>
        </p:nvCxnSpPr>
        <p:spPr>
          <a:xfrm rot="5400000">
            <a:off x="198150" y="1111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7" name="Google Shape;1667;p119"/>
          <p:cNvCxnSpPr/>
          <p:nvPr/>
        </p:nvCxnSpPr>
        <p:spPr>
          <a:xfrm rot="5400000">
            <a:off x="350550" y="1264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8" name="Google Shape;1668;p119"/>
          <p:cNvCxnSpPr/>
          <p:nvPr/>
        </p:nvCxnSpPr>
        <p:spPr>
          <a:xfrm rot="5400000">
            <a:off x="502950" y="1416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69" name="Google Shape;1669;p119"/>
          <p:cNvCxnSpPr/>
          <p:nvPr/>
        </p:nvCxnSpPr>
        <p:spPr>
          <a:xfrm rot="5400000">
            <a:off x="655350" y="1569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0" name="Google Shape;1670;p119"/>
          <p:cNvCxnSpPr/>
          <p:nvPr/>
        </p:nvCxnSpPr>
        <p:spPr>
          <a:xfrm rot="5400000">
            <a:off x="807750" y="1721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1" name="Google Shape;1671;p119"/>
          <p:cNvCxnSpPr/>
          <p:nvPr/>
        </p:nvCxnSpPr>
        <p:spPr>
          <a:xfrm rot="5400000">
            <a:off x="960150" y="1873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2" name="Google Shape;1672;p119"/>
          <p:cNvCxnSpPr/>
          <p:nvPr/>
        </p:nvCxnSpPr>
        <p:spPr>
          <a:xfrm rot="5400000">
            <a:off x="1112550" y="2026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3" name="Google Shape;1673;p119"/>
          <p:cNvCxnSpPr/>
          <p:nvPr/>
        </p:nvCxnSpPr>
        <p:spPr>
          <a:xfrm rot="5400000">
            <a:off x="1264950" y="2178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4" name="Google Shape;1674;p119"/>
          <p:cNvCxnSpPr/>
          <p:nvPr/>
        </p:nvCxnSpPr>
        <p:spPr>
          <a:xfrm rot="5400000">
            <a:off x="1417350" y="2331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5" name="Google Shape;1675;p119"/>
          <p:cNvCxnSpPr/>
          <p:nvPr/>
        </p:nvCxnSpPr>
        <p:spPr>
          <a:xfrm rot="5400000">
            <a:off x="1569750" y="2483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6" name="Google Shape;1676;p119"/>
          <p:cNvCxnSpPr/>
          <p:nvPr/>
        </p:nvCxnSpPr>
        <p:spPr>
          <a:xfrm rot="5400000">
            <a:off x="1722150" y="2635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7" name="Google Shape;1677;p119"/>
          <p:cNvCxnSpPr/>
          <p:nvPr/>
        </p:nvCxnSpPr>
        <p:spPr>
          <a:xfrm rot="5400000">
            <a:off x="1874550" y="2788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8" name="Google Shape;1678;p119"/>
          <p:cNvCxnSpPr/>
          <p:nvPr/>
        </p:nvCxnSpPr>
        <p:spPr>
          <a:xfrm rot="5400000">
            <a:off x="2026950" y="2940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79" name="Google Shape;1679;p119"/>
          <p:cNvCxnSpPr/>
          <p:nvPr/>
        </p:nvCxnSpPr>
        <p:spPr>
          <a:xfrm rot="5400000">
            <a:off x="2179350" y="3093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0" name="Google Shape;1680;p119"/>
          <p:cNvCxnSpPr/>
          <p:nvPr/>
        </p:nvCxnSpPr>
        <p:spPr>
          <a:xfrm rot="5400000">
            <a:off x="2331750" y="3245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1" name="Google Shape;1681;p119"/>
          <p:cNvCxnSpPr/>
          <p:nvPr/>
        </p:nvCxnSpPr>
        <p:spPr>
          <a:xfrm rot="5400000">
            <a:off x="2484150" y="3397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2" name="Google Shape;1682;p119"/>
          <p:cNvCxnSpPr/>
          <p:nvPr/>
        </p:nvCxnSpPr>
        <p:spPr>
          <a:xfrm rot="5400000">
            <a:off x="2636550" y="3550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3" name="Google Shape;1683;p119"/>
          <p:cNvCxnSpPr/>
          <p:nvPr/>
        </p:nvCxnSpPr>
        <p:spPr>
          <a:xfrm rot="5400000">
            <a:off x="2788950" y="3702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4" name="Google Shape;1684;p119"/>
          <p:cNvCxnSpPr/>
          <p:nvPr/>
        </p:nvCxnSpPr>
        <p:spPr>
          <a:xfrm rot="5400000">
            <a:off x="2941350" y="3855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5" name="Google Shape;1685;p119"/>
          <p:cNvCxnSpPr/>
          <p:nvPr/>
        </p:nvCxnSpPr>
        <p:spPr>
          <a:xfrm rot="5400000">
            <a:off x="3093750" y="4007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6" name="Google Shape;1686;p119"/>
          <p:cNvCxnSpPr/>
          <p:nvPr/>
        </p:nvCxnSpPr>
        <p:spPr>
          <a:xfrm>
            <a:off x="-762575" y="1188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7" name="Google Shape;1687;p119"/>
          <p:cNvCxnSpPr/>
          <p:nvPr/>
        </p:nvCxnSpPr>
        <p:spPr>
          <a:xfrm>
            <a:off x="-610175" y="1340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8" name="Google Shape;1688;p119"/>
          <p:cNvCxnSpPr/>
          <p:nvPr/>
        </p:nvCxnSpPr>
        <p:spPr>
          <a:xfrm>
            <a:off x="-457775" y="1492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89" name="Google Shape;1689;p119"/>
          <p:cNvCxnSpPr/>
          <p:nvPr/>
        </p:nvCxnSpPr>
        <p:spPr>
          <a:xfrm>
            <a:off x="-305375" y="1645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0" name="Google Shape;1690;p119"/>
          <p:cNvCxnSpPr/>
          <p:nvPr/>
        </p:nvCxnSpPr>
        <p:spPr>
          <a:xfrm>
            <a:off x="-152975" y="1797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1" name="Google Shape;1691;p119"/>
          <p:cNvCxnSpPr/>
          <p:nvPr/>
        </p:nvCxnSpPr>
        <p:spPr>
          <a:xfrm>
            <a:off x="-575" y="1950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2" name="Google Shape;1692;p119"/>
          <p:cNvCxnSpPr/>
          <p:nvPr/>
        </p:nvCxnSpPr>
        <p:spPr>
          <a:xfrm>
            <a:off x="151825" y="2102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3" name="Google Shape;1693;p119"/>
          <p:cNvCxnSpPr/>
          <p:nvPr/>
        </p:nvCxnSpPr>
        <p:spPr>
          <a:xfrm>
            <a:off x="304225" y="2254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4" name="Google Shape;1694;p119"/>
          <p:cNvCxnSpPr/>
          <p:nvPr/>
        </p:nvCxnSpPr>
        <p:spPr>
          <a:xfrm>
            <a:off x="456625" y="2407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5" name="Google Shape;1695;p119"/>
          <p:cNvCxnSpPr/>
          <p:nvPr/>
        </p:nvCxnSpPr>
        <p:spPr>
          <a:xfrm>
            <a:off x="609025" y="2559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6" name="Google Shape;1696;p119"/>
          <p:cNvCxnSpPr/>
          <p:nvPr/>
        </p:nvCxnSpPr>
        <p:spPr>
          <a:xfrm>
            <a:off x="761425" y="2712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7" name="Google Shape;1697;p119"/>
          <p:cNvCxnSpPr/>
          <p:nvPr/>
        </p:nvCxnSpPr>
        <p:spPr>
          <a:xfrm>
            <a:off x="913825" y="2864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8" name="Google Shape;1698;p119"/>
          <p:cNvCxnSpPr/>
          <p:nvPr/>
        </p:nvCxnSpPr>
        <p:spPr>
          <a:xfrm>
            <a:off x="1066225" y="3016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699" name="Google Shape;1699;p119"/>
          <p:cNvCxnSpPr/>
          <p:nvPr/>
        </p:nvCxnSpPr>
        <p:spPr>
          <a:xfrm>
            <a:off x="1218625" y="3169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0" name="Google Shape;1700;p119"/>
          <p:cNvCxnSpPr/>
          <p:nvPr/>
        </p:nvCxnSpPr>
        <p:spPr>
          <a:xfrm>
            <a:off x="1371025" y="3321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1" name="Google Shape;1701;p119"/>
          <p:cNvCxnSpPr/>
          <p:nvPr/>
        </p:nvCxnSpPr>
        <p:spPr>
          <a:xfrm>
            <a:off x="1523425" y="3474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2" name="Google Shape;1702;p119"/>
          <p:cNvCxnSpPr/>
          <p:nvPr/>
        </p:nvCxnSpPr>
        <p:spPr>
          <a:xfrm>
            <a:off x="1675825" y="3626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3" name="Google Shape;1703;p119"/>
          <p:cNvCxnSpPr/>
          <p:nvPr/>
        </p:nvCxnSpPr>
        <p:spPr>
          <a:xfrm>
            <a:off x="1828225" y="3778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4" name="Google Shape;1704;p119"/>
          <p:cNvCxnSpPr/>
          <p:nvPr/>
        </p:nvCxnSpPr>
        <p:spPr>
          <a:xfrm>
            <a:off x="1980625" y="3931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5" name="Google Shape;1705;p119"/>
          <p:cNvCxnSpPr/>
          <p:nvPr/>
        </p:nvCxnSpPr>
        <p:spPr>
          <a:xfrm>
            <a:off x="2133025" y="40837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6" name="Google Shape;1706;p119"/>
          <p:cNvCxnSpPr/>
          <p:nvPr/>
        </p:nvCxnSpPr>
        <p:spPr>
          <a:xfrm>
            <a:off x="2285425" y="42361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7" name="Google Shape;1707;p119"/>
          <p:cNvCxnSpPr/>
          <p:nvPr/>
        </p:nvCxnSpPr>
        <p:spPr>
          <a:xfrm>
            <a:off x="2437825" y="43885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8" name="Google Shape;1708;p119"/>
          <p:cNvCxnSpPr/>
          <p:nvPr/>
        </p:nvCxnSpPr>
        <p:spPr>
          <a:xfrm>
            <a:off x="2590225" y="45409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09" name="Google Shape;1709;p119"/>
          <p:cNvCxnSpPr/>
          <p:nvPr/>
        </p:nvCxnSpPr>
        <p:spPr>
          <a:xfrm>
            <a:off x="2742625" y="4693325"/>
            <a:ext cx="1344300" cy="900"/>
          </a:xfrm>
          <a:prstGeom prst="straightConnector1">
            <a:avLst/>
          </a:prstGeom>
          <a:noFill/>
          <a:ln cap="flat" cmpd="sng" w="9525">
            <a:solidFill>
              <a:schemeClr val="accent4"/>
            </a:solidFill>
            <a:prstDash val="solid"/>
            <a:round/>
            <a:headEnd len="med" w="med" type="none"/>
            <a:tailEnd len="med" w="med" type="none"/>
          </a:ln>
        </p:spPr>
      </p:cxnSp>
      <p:cxnSp>
        <p:nvCxnSpPr>
          <p:cNvPr id="1710" name="Google Shape;1710;p119"/>
          <p:cNvCxnSpPr/>
          <p:nvPr/>
        </p:nvCxnSpPr>
        <p:spPr>
          <a:xfrm>
            <a:off x="3199825" y="5150525"/>
            <a:ext cx="1344300" cy="900"/>
          </a:xfrm>
          <a:prstGeom prst="straightConnector1">
            <a:avLst/>
          </a:prstGeom>
          <a:noFill/>
          <a:ln cap="flat" cmpd="sng" w="9525">
            <a:solidFill>
              <a:schemeClr val="accent4"/>
            </a:solidFill>
            <a:prstDash val="solid"/>
            <a:round/>
            <a:headEnd len="med" w="med" type="none"/>
            <a:tailEnd len="med" w="med" type="none"/>
          </a:ln>
        </p:spPr>
      </p:cxnSp>
      <p:sp>
        <p:nvSpPr>
          <p:cNvPr id="1711" name="Google Shape;1711;p119"/>
          <p:cNvSpPr/>
          <p:nvPr/>
        </p:nvSpPr>
        <p:spPr>
          <a:xfrm>
            <a:off x="0" y="-16975"/>
            <a:ext cx="9144000" cy="47865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19"/>
          <p:cNvSpPr txBox="1"/>
          <p:nvPr>
            <p:ph type="ctrTitle"/>
          </p:nvPr>
        </p:nvSpPr>
        <p:spPr>
          <a:xfrm>
            <a:off x="-575" y="125"/>
            <a:ext cx="9144600" cy="5143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4400">
                <a:solidFill>
                  <a:schemeClr val="lt1"/>
                </a:solidFill>
              </a:rPr>
              <a:t>Measurement of D2D, V2V &amp; HSR</a:t>
            </a:r>
            <a:endParaRPr b="1" sz="4000">
              <a:solidFill>
                <a:schemeClr val="lt1"/>
              </a:solidFill>
              <a:latin typeface="Montserrat"/>
              <a:ea typeface="Montserrat"/>
              <a:cs typeface="Montserrat"/>
              <a:sym typeface="Montserrat"/>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6" name="Shape 1716"/>
        <p:cNvGrpSpPr/>
        <p:nvPr/>
      </p:nvGrpSpPr>
      <p:grpSpPr>
        <a:xfrm>
          <a:off x="0" y="0"/>
          <a:ext cx="0" cy="0"/>
          <a:chOff x="0" y="0"/>
          <a:chExt cx="0" cy="0"/>
        </a:xfrm>
      </p:grpSpPr>
      <p:sp>
        <p:nvSpPr>
          <p:cNvPr id="1717" name="Google Shape;1717;p120"/>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a:t>
            </a:r>
            <a:r>
              <a:rPr lang="en" sz="3000"/>
              <a:t>easurement of D2D, V2V &amp; HSR</a:t>
            </a:r>
            <a:endParaRPr sz="3000"/>
          </a:p>
        </p:txBody>
      </p:sp>
      <p:sp>
        <p:nvSpPr>
          <p:cNvPr id="1718" name="Google Shape;1718;p120"/>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D2D/V2V and high speed rail (HSR) communications are important for 5G wireless communications.</a:t>
            </a:r>
            <a:endParaRPr sz="1900"/>
          </a:p>
          <a:p>
            <a:pPr indent="-349250" lvl="0" marL="457200" rtl="0" algn="l">
              <a:spcBef>
                <a:spcPts val="0"/>
              </a:spcBef>
              <a:spcAft>
                <a:spcPts val="0"/>
              </a:spcAft>
              <a:buSzPts val="1900"/>
              <a:buChar char="●"/>
            </a:pPr>
            <a:r>
              <a:rPr lang="en" sz="1900"/>
              <a:t>MIMO technology will be widely used in vehicle communication systems because it can improve the system capacity &amp; guarantee reliable data transmission.</a:t>
            </a:r>
            <a:endParaRPr sz="1900"/>
          </a:p>
          <a:p>
            <a:pPr indent="-349250" lvl="0" marL="457200" rtl="0" algn="l">
              <a:spcBef>
                <a:spcPts val="0"/>
              </a:spcBef>
              <a:spcAft>
                <a:spcPts val="0"/>
              </a:spcAft>
              <a:buSzPts val="1900"/>
              <a:buChar char="●"/>
            </a:pPr>
            <a:r>
              <a:rPr lang="en" sz="1900"/>
              <a:t>Measurements were carried out during the day and night time in order to observe the effects of pedestrians on the channel.</a:t>
            </a:r>
            <a:endParaRPr sz="19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121"/>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Measurement of D2D, V2V &amp; HSR</a:t>
            </a:r>
            <a:endParaRPr sz="3000"/>
          </a:p>
        </p:txBody>
      </p:sp>
      <p:sp>
        <p:nvSpPr>
          <p:cNvPr id="1724" name="Google Shape;1724;p121"/>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Three scenarios were designed as follows : </a:t>
            </a:r>
            <a:endParaRPr sz="1900"/>
          </a:p>
          <a:p>
            <a:pPr indent="-349250" lvl="0" marL="457200" rtl="0" algn="l">
              <a:spcBef>
                <a:spcPts val="0"/>
              </a:spcBef>
              <a:spcAft>
                <a:spcPts val="0"/>
              </a:spcAft>
              <a:buSzPts val="1900"/>
              <a:buChar char="●"/>
            </a:pPr>
            <a:r>
              <a:rPr lang="en" sz="1900"/>
              <a:t>1st scenario was at crossroads , where the transmitter standed statically near an intersection , while the receiver moved in perpendicular direction of intersection with a speed of 30-40 km/h.</a:t>
            </a:r>
            <a:endParaRPr sz="1900"/>
          </a:p>
          <a:p>
            <a:pPr indent="-349250" lvl="0" marL="457200" rtl="0" algn="l">
              <a:spcBef>
                <a:spcPts val="0"/>
              </a:spcBef>
              <a:spcAft>
                <a:spcPts val="0"/>
              </a:spcAft>
              <a:buSzPts val="1900"/>
              <a:buChar char="●"/>
            </a:pPr>
            <a:r>
              <a:rPr lang="en" sz="1900"/>
              <a:t>2nd scenario is at expressway with two lanes , where the transmitting car was blocked in one lane &amp; the receiving car approached to the transmitter in another lane with speed of 70 kmph.</a:t>
            </a:r>
            <a:endParaRPr sz="19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8" name="Shape 1728"/>
        <p:cNvGrpSpPr/>
        <p:nvPr/>
      </p:nvGrpSpPr>
      <p:grpSpPr>
        <a:xfrm>
          <a:off x="0" y="0"/>
          <a:ext cx="0" cy="0"/>
          <a:chOff x="0" y="0"/>
          <a:chExt cx="0" cy="0"/>
        </a:xfrm>
      </p:grpSpPr>
      <p:sp>
        <p:nvSpPr>
          <p:cNvPr id="1729" name="Google Shape;1729;p122"/>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Measurement of D2D, V2V &amp; HSR</a:t>
            </a:r>
            <a:endParaRPr sz="3000"/>
          </a:p>
        </p:txBody>
      </p:sp>
      <p:sp>
        <p:nvSpPr>
          <p:cNvPr id="1730" name="Google Shape;1730;p122"/>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3rd scenario is two cars were derived at speed of 110 kmph in one lane of a two lane highway where both cars were obstructed by a tall van.</a:t>
            </a:r>
            <a:endParaRPr sz="19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4" name="Shape 1734"/>
        <p:cNvGrpSpPr/>
        <p:nvPr/>
      </p:nvGrpSpPr>
      <p:grpSpPr>
        <a:xfrm>
          <a:off x="0" y="0"/>
          <a:ext cx="0" cy="0"/>
          <a:chOff x="0" y="0"/>
          <a:chExt cx="0" cy="0"/>
        </a:xfrm>
      </p:grpSpPr>
      <p:sp>
        <p:nvSpPr>
          <p:cNvPr id="1735" name="Google Shape;1735;p123"/>
          <p:cNvSpPr txBox="1"/>
          <p:nvPr>
            <p:ph type="ctrTitle"/>
          </p:nvPr>
        </p:nvSpPr>
        <p:spPr>
          <a:xfrm>
            <a:off x="671250" y="399900"/>
            <a:ext cx="7801500" cy="661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Measurement of D2D, V2V &amp; HSR</a:t>
            </a:r>
            <a:endParaRPr sz="3000"/>
          </a:p>
        </p:txBody>
      </p:sp>
      <p:sp>
        <p:nvSpPr>
          <p:cNvPr id="1736" name="Google Shape;1736;p123"/>
          <p:cNvSpPr txBox="1"/>
          <p:nvPr>
            <p:ph idx="1" type="subTitle"/>
          </p:nvPr>
        </p:nvSpPr>
        <p:spPr>
          <a:xfrm>
            <a:off x="671250" y="1241050"/>
            <a:ext cx="7801500" cy="3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In the same sounding system was adopted to measure in more scenarios including following situations :</a:t>
            </a:r>
            <a:endParaRPr sz="1900"/>
          </a:p>
          <a:p>
            <a:pPr indent="-349250" lvl="0" marL="457200" rtl="0" algn="l">
              <a:spcBef>
                <a:spcPts val="0"/>
              </a:spcBef>
              <a:spcAft>
                <a:spcPts val="0"/>
              </a:spcAft>
              <a:buSzPts val="1900"/>
              <a:buChar char="●"/>
            </a:pPr>
            <a:r>
              <a:rPr lang="en" sz="1900"/>
              <a:t>Road crossing</a:t>
            </a:r>
            <a:endParaRPr sz="1900"/>
          </a:p>
          <a:p>
            <a:pPr indent="-349250" lvl="0" marL="457200" rtl="0" algn="l">
              <a:spcBef>
                <a:spcPts val="0"/>
              </a:spcBef>
              <a:spcAft>
                <a:spcPts val="0"/>
              </a:spcAft>
              <a:buSzPts val="1900"/>
              <a:buChar char="●"/>
            </a:pPr>
            <a:r>
              <a:rPr lang="en" sz="1900"/>
              <a:t>General LOS obstruction</a:t>
            </a:r>
            <a:endParaRPr sz="1900"/>
          </a:p>
          <a:p>
            <a:pPr indent="-349250" lvl="0" marL="457200" rtl="0" algn="l">
              <a:spcBef>
                <a:spcPts val="0"/>
              </a:spcBef>
              <a:spcAft>
                <a:spcPts val="0"/>
              </a:spcAft>
              <a:buSzPts val="1900"/>
              <a:buChar char="●"/>
            </a:pPr>
            <a:r>
              <a:rPr lang="en" sz="1900"/>
              <a:t>Ramp merging</a:t>
            </a:r>
            <a:endParaRPr sz="1900"/>
          </a:p>
          <a:p>
            <a:pPr indent="-349250" lvl="0" marL="457200" rtl="0" algn="l">
              <a:spcBef>
                <a:spcPts val="0"/>
              </a:spcBef>
              <a:spcAft>
                <a:spcPts val="0"/>
              </a:spcAft>
              <a:buSzPts val="1900"/>
              <a:buChar char="●"/>
            </a:pPr>
            <a:r>
              <a:rPr lang="en" sz="1900"/>
              <a:t>Traffic congestion </a:t>
            </a:r>
            <a:endParaRPr sz="1900"/>
          </a:p>
          <a:p>
            <a:pPr indent="-349250" lvl="0" marL="457200" rtl="0" algn="l">
              <a:spcBef>
                <a:spcPts val="0"/>
              </a:spcBef>
              <a:spcAft>
                <a:spcPts val="0"/>
              </a:spcAft>
              <a:buSzPts val="1900"/>
              <a:buChar char="●"/>
            </a:pPr>
            <a:r>
              <a:rPr lang="en" sz="1900"/>
              <a:t>In tunnel</a:t>
            </a:r>
            <a:endParaRPr sz="1900"/>
          </a:p>
          <a:p>
            <a:pPr indent="-349250" lvl="0" marL="457200" rtl="0" algn="l">
              <a:spcBef>
                <a:spcPts val="0"/>
              </a:spcBef>
              <a:spcAft>
                <a:spcPts val="0"/>
              </a:spcAft>
              <a:buSzPts val="1900"/>
              <a:buChar char="●"/>
            </a:pPr>
            <a:r>
              <a:rPr lang="en" sz="1900"/>
              <a:t>On bridge</a:t>
            </a:r>
            <a:endParaRPr sz="1900"/>
          </a:p>
          <a:p>
            <a:pPr indent="0" lvl="0" marL="457200" rtl="0" algn="l">
              <a:spcBef>
                <a:spcPts val="0"/>
              </a:spcBef>
              <a:spcAft>
                <a:spcPts val="0"/>
              </a:spcAft>
              <a:buNone/>
            </a:pPr>
            <a:r>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