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</p:sldIdLst>
  <p:sldSz cy="5143500" cx="9144000"/>
  <p:notesSz cx="6858000" cy="9144000"/>
  <p:embeddedFontLst>
    <p:embeddedFont>
      <p:font typeface="Rubik Medium"/>
      <p:regular r:id="rId47"/>
      <p:bold r:id="rId48"/>
      <p:italic r:id="rId49"/>
      <p:boldItalic r:id="rId50"/>
    </p:embeddedFont>
    <p:embeddedFont>
      <p:font typeface="Raleway"/>
      <p:regular r:id="rId51"/>
      <p:bold r:id="rId52"/>
      <p:italic r:id="rId53"/>
      <p:boldItalic r:id="rId54"/>
    </p:embeddedFont>
    <p:embeddedFont>
      <p:font typeface="Roboto"/>
      <p:regular r:id="rId55"/>
      <p:bold r:id="rId56"/>
      <p:italic r:id="rId57"/>
      <p:boldItalic r:id="rId58"/>
    </p:embeddedFont>
    <p:embeddedFont>
      <p:font typeface="Montserrat"/>
      <p:regular r:id="rId59"/>
      <p:bold r:id="rId60"/>
      <p:italic r:id="rId61"/>
      <p:boldItalic r:id="rId62"/>
    </p:embeddedFont>
    <p:embeddedFont>
      <p:font typeface="Poppins"/>
      <p:regular r:id="rId63"/>
      <p:bold r:id="rId64"/>
      <p:italic r:id="rId65"/>
      <p:boldItalic r:id="rId66"/>
    </p:embeddedFont>
    <p:embeddedFont>
      <p:font typeface="Average"/>
      <p:regular r:id="rId67"/>
    </p:embeddedFont>
    <p:embeddedFont>
      <p:font typeface="Rubik"/>
      <p:regular r:id="rId68"/>
      <p:bold r:id="rId69"/>
      <p:italic r:id="rId70"/>
      <p:boldItalic r:id="rId71"/>
    </p:embeddedFont>
    <p:embeddedFont>
      <p:font typeface="Oswald"/>
      <p:regular r:id="rId72"/>
      <p:bold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7F8F232-4B40-48F7-835E-2361B3C7B1BC}">
  <a:tblStyle styleId="{37F8F232-4B40-48F7-835E-2361B3C7B1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RubikMedium-bold.fntdata"/><Relationship Id="rId47" Type="http://schemas.openxmlformats.org/officeDocument/2006/relationships/font" Target="fonts/RubikMedium-regular.fntdata"/><Relationship Id="rId49" Type="http://schemas.openxmlformats.org/officeDocument/2006/relationships/font" Target="fonts/RubikMedium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Oswald-bold.fntdata"/><Relationship Id="rId72" Type="http://schemas.openxmlformats.org/officeDocument/2006/relationships/font" Target="fonts/Oswald-regular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Rubik-boldItalic.fntdata"/><Relationship Id="rId70" Type="http://schemas.openxmlformats.org/officeDocument/2006/relationships/font" Target="fonts/Rubik-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Montserrat-boldItalic.fntdata"/><Relationship Id="rId61" Type="http://schemas.openxmlformats.org/officeDocument/2006/relationships/font" Target="fonts/Montserrat-italic.fntdata"/><Relationship Id="rId20" Type="http://schemas.openxmlformats.org/officeDocument/2006/relationships/slide" Target="slides/slide14.xml"/><Relationship Id="rId64" Type="http://schemas.openxmlformats.org/officeDocument/2006/relationships/font" Target="fonts/Poppins-bold.fntdata"/><Relationship Id="rId63" Type="http://schemas.openxmlformats.org/officeDocument/2006/relationships/font" Target="fonts/Poppins-regular.fntdata"/><Relationship Id="rId22" Type="http://schemas.openxmlformats.org/officeDocument/2006/relationships/slide" Target="slides/slide16.xml"/><Relationship Id="rId66" Type="http://schemas.openxmlformats.org/officeDocument/2006/relationships/font" Target="fonts/Poppins-boldItalic.fntdata"/><Relationship Id="rId21" Type="http://schemas.openxmlformats.org/officeDocument/2006/relationships/slide" Target="slides/slide15.xml"/><Relationship Id="rId65" Type="http://schemas.openxmlformats.org/officeDocument/2006/relationships/font" Target="fonts/Poppins-italic.fntdata"/><Relationship Id="rId24" Type="http://schemas.openxmlformats.org/officeDocument/2006/relationships/slide" Target="slides/slide18.xml"/><Relationship Id="rId68" Type="http://schemas.openxmlformats.org/officeDocument/2006/relationships/font" Target="fonts/Rubik-regular.fntdata"/><Relationship Id="rId23" Type="http://schemas.openxmlformats.org/officeDocument/2006/relationships/slide" Target="slides/slide17.xml"/><Relationship Id="rId67" Type="http://schemas.openxmlformats.org/officeDocument/2006/relationships/font" Target="fonts/Average-regular.fntdata"/><Relationship Id="rId60" Type="http://schemas.openxmlformats.org/officeDocument/2006/relationships/font" Target="fonts/Montserrat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Rubik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aleway-regular.fntdata"/><Relationship Id="rId50" Type="http://schemas.openxmlformats.org/officeDocument/2006/relationships/font" Target="fonts/RubikMedium-boldItalic.fntdata"/><Relationship Id="rId53" Type="http://schemas.openxmlformats.org/officeDocument/2006/relationships/font" Target="fonts/Raleway-italic.fntdata"/><Relationship Id="rId52" Type="http://schemas.openxmlformats.org/officeDocument/2006/relationships/font" Target="fonts/Raleway-bold.fntdata"/><Relationship Id="rId11" Type="http://schemas.openxmlformats.org/officeDocument/2006/relationships/slide" Target="slides/slide5.xml"/><Relationship Id="rId55" Type="http://schemas.openxmlformats.org/officeDocument/2006/relationships/font" Target="fonts/Roboto-regular.fntdata"/><Relationship Id="rId10" Type="http://schemas.openxmlformats.org/officeDocument/2006/relationships/slide" Target="slides/slide4.xml"/><Relationship Id="rId54" Type="http://schemas.openxmlformats.org/officeDocument/2006/relationships/font" Target="fonts/Raleway-boldItalic.fntdata"/><Relationship Id="rId13" Type="http://schemas.openxmlformats.org/officeDocument/2006/relationships/slide" Target="slides/slide7.xml"/><Relationship Id="rId57" Type="http://schemas.openxmlformats.org/officeDocument/2006/relationships/font" Target="fonts/Roboto-italic.fntdata"/><Relationship Id="rId12" Type="http://schemas.openxmlformats.org/officeDocument/2006/relationships/slide" Target="slides/slide6.xml"/><Relationship Id="rId56" Type="http://schemas.openxmlformats.org/officeDocument/2006/relationships/font" Target="fonts/Roboto-bold.fntdata"/><Relationship Id="rId15" Type="http://schemas.openxmlformats.org/officeDocument/2006/relationships/slide" Target="slides/slide9.xml"/><Relationship Id="rId59" Type="http://schemas.openxmlformats.org/officeDocument/2006/relationships/font" Target="fonts/Montserrat-regular.fntdata"/><Relationship Id="rId14" Type="http://schemas.openxmlformats.org/officeDocument/2006/relationships/slide" Target="slides/slide8.xml"/><Relationship Id="rId58" Type="http://schemas.openxmlformats.org/officeDocument/2006/relationships/font" Target="fonts/Robot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3a661d399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3a661d399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6463da4263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6463da4263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463da426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6463da426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646025a3cd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646025a3cd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63775bc7ac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63775bc7ac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50cdcb7afb_2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50cdcb7afb_2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6463da4263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6463da426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0cdcb7afb_2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50cdcb7afb_2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5b09b2b88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5b09b2b88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5b09b2b88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5b09b2b88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645183da7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645183da7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54689970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54689970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63a661d399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63a661d399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646025a3cd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646025a3cd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46025a3cd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46025a3cd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63a6359bb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63a6359bb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5b09b2b883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5b09b2b88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5602b610b1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5602b610b1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6463da4263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6463da4263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63a6359bbe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63a6359bbe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63a6359bbe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63a6359bbe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63a6359bbe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63a6359bbe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3775bc7ac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3775bc7ac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646025a3cd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646025a3cd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63775bc7ac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63775bc7ac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63775bc7ac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63775bc7ac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63775bc7ac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63775bc7ac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63775bc7ac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63775bc7ac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646025a3cd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646025a3cd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646025a3cd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646025a3cd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5602b610b1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5602b610b1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5b091ba2c0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5b091ba2c0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646025a3cd_1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646025a3cd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2a68597de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2a68597de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63a661d399_0_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63a661d399_0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644ff56fd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644ff56f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f7850c4f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f7850c4f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44ff56fd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44ff56fd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6463da426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6463da426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6463da426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6463da426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9250" lvl="0" marL="45720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23850" lvl="1" marL="914400" rtl="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rtl="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rtl="0" algn="ctr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rtl="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rtl="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rtl="0" algn="ctr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rtl="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rtl="0" algn="ctr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12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8" name="Google Shape;68;p14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9" name="Google Shape;69;p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03375" y="244350"/>
            <a:ext cx="1822250" cy="552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4" name="Google Shape;74;p1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23850" lvl="1" marL="9144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16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4" name="Google Shape;84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5" name="Google Shape;85;p1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17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8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9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20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Copyright © TELCOMA.  All Rights Reserved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2" name="Google Shape;102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3" name="Google Shape;103;p21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4" name="Google Shape;104;p21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"/>
              <a:buNone/>
              <a:defRPr sz="2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Char char="●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2385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aleway"/>
              <a:buChar char="○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aleway"/>
              <a:buChar char="■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aleway"/>
              <a:buChar char="●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2385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aleway"/>
              <a:buChar char="○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2385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aleway"/>
              <a:buChar char="■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2385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aleway"/>
              <a:buChar char="●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2385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aleway"/>
              <a:buChar char="○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2385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500"/>
              <a:buFont typeface="Raleway"/>
              <a:buChar char="■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6" name="Google Shape;106;p2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21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</a:t>
            </a:r>
            <a:r>
              <a:rPr lang="en" sz="800">
                <a:solidFill>
                  <a:schemeClr val="lt1"/>
                </a:solidFill>
              </a:rPr>
              <a:t>All Rights Reserved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110" name="Google Shape;110;p2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2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4" name="Google Shape;114;p23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23850" lvl="1" marL="914400" rtl="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rtl="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rtl="0" algn="ctr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rtl="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rtl="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rtl="0" algn="ctr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rtl="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rtl="0" algn="ctr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23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" name="Google Shape;119;p24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23850" lvl="1" marL="9144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6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Google Shape;37;p7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" name="Google Shape;41;p8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Copyright © TELCOMA.  All Rights Reserved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None/>
              <a:defRPr sz="42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"/>
              <a:buNone/>
              <a:defRPr sz="2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Raleway"/>
              <a:buChar char="●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2385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aleway"/>
              <a:buChar char="○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aleway"/>
              <a:buChar char="■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aleway"/>
              <a:buChar char="●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2385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aleway"/>
              <a:buChar char="○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2385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aleway"/>
              <a:buChar char="■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2385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aleway"/>
              <a:buChar char="●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2385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aleway"/>
              <a:buChar char="○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2385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500"/>
              <a:buFont typeface="Raleway"/>
              <a:buChar char="■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9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</a:t>
            </a:r>
            <a:r>
              <a:rPr lang="en" sz="800">
                <a:solidFill>
                  <a:schemeClr val="lt1"/>
                </a:solidFill>
              </a:rPr>
              <a:t>All Rights Reserved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2" name="Google Shape;52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0"/>
          <p:cNvSpPr/>
          <p:nvPr/>
        </p:nvSpPr>
        <p:spPr>
          <a:xfrm>
            <a:off x="3424950" y="4867075"/>
            <a:ext cx="2294100" cy="172800"/>
          </a:xfrm>
          <a:prstGeom prst="bracketPai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Copyright © TELCOMA.  All Rights Reserved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92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Raleway"/>
              <a:buChar char="●"/>
              <a:defRPr sz="1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238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238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238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238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238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238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238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238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 Medium"/>
              <a:buNone/>
              <a:defRPr sz="3000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64" name="Google Shape;64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Roboto"/>
              <a:buChar char="●"/>
              <a:defRPr sz="2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238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238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238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238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238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238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238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238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5" name="Google Shape;65;p1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5"/>
          <p:cNvPicPr preferRelativeResize="0"/>
          <p:nvPr/>
        </p:nvPicPr>
        <p:blipFill rotWithShape="1">
          <a:blip r:embed="rId3">
            <a:alphaModFix/>
          </a:blip>
          <a:srcRect b="-11070" l="0" r="0" t="11070"/>
          <a:stretch/>
        </p:blipFill>
        <p:spPr>
          <a:xfrm>
            <a:off x="-57150" y="-406400"/>
            <a:ext cx="9258298" cy="617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825" y="226575"/>
            <a:ext cx="2300200" cy="6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/>
          <p:cNvSpPr/>
          <p:nvPr/>
        </p:nvSpPr>
        <p:spPr>
          <a:xfrm>
            <a:off x="-57150" y="4419600"/>
            <a:ext cx="9258300" cy="90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5"/>
          <p:cNvSpPr txBox="1"/>
          <p:nvPr/>
        </p:nvSpPr>
        <p:spPr>
          <a:xfrm>
            <a:off x="-57000" y="4437100"/>
            <a:ext cx="92583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4</a:t>
            </a:r>
            <a:r>
              <a:rPr b="1" lang="en" sz="3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G-LTE Technology Webinar</a:t>
            </a:r>
            <a:endParaRPr b="1" sz="30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8" name="Google Shape;128;p25"/>
          <p:cNvSpPr/>
          <p:nvPr/>
        </p:nvSpPr>
        <p:spPr>
          <a:xfrm>
            <a:off x="7391400" y="228600"/>
            <a:ext cx="1570800" cy="905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2900" y="221125"/>
            <a:ext cx="894989" cy="9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4"/>
          <p:cNvSpPr txBox="1"/>
          <p:nvPr>
            <p:ph type="ctrTitle"/>
          </p:nvPr>
        </p:nvSpPr>
        <p:spPr>
          <a:xfrm>
            <a:off x="95025" y="492375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4G FDD </a:t>
            </a:r>
            <a:br>
              <a:rPr lang="en" sz="2000">
                <a:solidFill>
                  <a:srgbClr val="000000"/>
                </a:solidFill>
              </a:rPr>
            </a:br>
            <a:r>
              <a:rPr lang="en" sz="2000">
                <a:solidFill>
                  <a:srgbClr val="000000"/>
                </a:solidFill>
              </a:rPr>
              <a:t>Frequency </a:t>
            </a:r>
            <a:br>
              <a:rPr lang="en" sz="2000">
                <a:solidFill>
                  <a:srgbClr val="000000"/>
                </a:solidFill>
              </a:rPr>
            </a:br>
            <a:r>
              <a:rPr lang="en" sz="2000">
                <a:solidFill>
                  <a:srgbClr val="000000"/>
                </a:solidFill>
              </a:rPr>
              <a:t>bands </a:t>
            </a:r>
            <a:r>
              <a:rPr lang="en" sz="2000"/>
              <a:t> </a:t>
            </a:r>
            <a:endParaRPr sz="2000"/>
          </a:p>
        </p:txBody>
      </p:sp>
      <p:pic>
        <p:nvPicPr>
          <p:cNvPr id="281" name="Google Shape;281;p34"/>
          <p:cNvPicPr preferRelativeResize="0"/>
          <p:nvPr/>
        </p:nvPicPr>
        <p:blipFill rotWithShape="1">
          <a:blip r:embed="rId3">
            <a:alphaModFix/>
          </a:blip>
          <a:srcRect b="83127" l="0" r="0" t="0"/>
          <a:stretch/>
        </p:blipFill>
        <p:spPr>
          <a:xfrm>
            <a:off x="1534125" y="-7400"/>
            <a:ext cx="7596175" cy="86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7925" y="784250"/>
            <a:ext cx="7596175" cy="430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5"/>
          <p:cNvSpPr txBox="1"/>
          <p:nvPr>
            <p:ph type="ctrTitle"/>
          </p:nvPr>
        </p:nvSpPr>
        <p:spPr>
          <a:xfrm>
            <a:off x="95025" y="492375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4G FDD </a:t>
            </a:r>
            <a:br>
              <a:rPr lang="en" sz="2000">
                <a:solidFill>
                  <a:srgbClr val="000000"/>
                </a:solidFill>
              </a:rPr>
            </a:br>
            <a:r>
              <a:rPr lang="en" sz="2000">
                <a:solidFill>
                  <a:srgbClr val="000000"/>
                </a:solidFill>
              </a:rPr>
              <a:t>Frequency </a:t>
            </a:r>
            <a:br>
              <a:rPr lang="en" sz="2000">
                <a:solidFill>
                  <a:srgbClr val="000000"/>
                </a:solidFill>
              </a:rPr>
            </a:br>
            <a:r>
              <a:rPr lang="en" sz="2000">
                <a:solidFill>
                  <a:srgbClr val="000000"/>
                </a:solidFill>
              </a:rPr>
              <a:t>bands </a:t>
            </a:r>
            <a:r>
              <a:rPr lang="en" sz="2000"/>
              <a:t> </a:t>
            </a:r>
            <a:endParaRPr sz="2000"/>
          </a:p>
        </p:txBody>
      </p:sp>
      <p:pic>
        <p:nvPicPr>
          <p:cNvPr id="288" name="Google Shape;288;p35"/>
          <p:cNvPicPr preferRelativeResize="0"/>
          <p:nvPr/>
        </p:nvPicPr>
        <p:blipFill rotWithShape="1">
          <a:blip r:embed="rId3">
            <a:alphaModFix/>
          </a:blip>
          <a:srcRect b="83127" l="0" r="0" t="0"/>
          <a:stretch/>
        </p:blipFill>
        <p:spPr>
          <a:xfrm>
            <a:off x="1534125" y="-7400"/>
            <a:ext cx="7596175" cy="86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4125" y="885450"/>
            <a:ext cx="7506049" cy="32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5"/>
          <p:cNvSpPr txBox="1"/>
          <p:nvPr/>
        </p:nvSpPr>
        <p:spPr>
          <a:xfrm>
            <a:off x="1457925" y="4057050"/>
            <a:ext cx="87330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Notes:</a:t>
            </a:r>
            <a:endParaRPr b="1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  bands 15 and 16 are now obsolete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  DL CA Only refers to bands that are used for downlink carrier aggregation only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  Bands 252 and 255 use the unlicensed spectrum and used with LTE-LAA / LTE-U.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5" name="Google Shape;295;p36"/>
          <p:cNvCxnSpPr/>
          <p:nvPr/>
        </p:nvCxnSpPr>
        <p:spPr>
          <a:xfrm rot="5400000">
            <a:off x="-259050" y="654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6" name="Google Shape;296;p36"/>
          <p:cNvCxnSpPr/>
          <p:nvPr/>
        </p:nvCxnSpPr>
        <p:spPr>
          <a:xfrm rot="5400000">
            <a:off x="-106650" y="807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7" name="Google Shape;297;p36"/>
          <p:cNvCxnSpPr/>
          <p:nvPr/>
        </p:nvCxnSpPr>
        <p:spPr>
          <a:xfrm rot="5400000">
            <a:off x="45750" y="959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36"/>
          <p:cNvCxnSpPr/>
          <p:nvPr/>
        </p:nvCxnSpPr>
        <p:spPr>
          <a:xfrm rot="5400000">
            <a:off x="198150" y="1111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9" name="Google Shape;299;p36"/>
          <p:cNvCxnSpPr/>
          <p:nvPr/>
        </p:nvCxnSpPr>
        <p:spPr>
          <a:xfrm rot="5400000">
            <a:off x="350550" y="1264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0" name="Google Shape;300;p36"/>
          <p:cNvCxnSpPr/>
          <p:nvPr/>
        </p:nvCxnSpPr>
        <p:spPr>
          <a:xfrm rot="5400000">
            <a:off x="502950" y="1416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1" name="Google Shape;301;p36"/>
          <p:cNvCxnSpPr/>
          <p:nvPr/>
        </p:nvCxnSpPr>
        <p:spPr>
          <a:xfrm rot="5400000">
            <a:off x="655350" y="1569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2" name="Google Shape;302;p36"/>
          <p:cNvCxnSpPr/>
          <p:nvPr/>
        </p:nvCxnSpPr>
        <p:spPr>
          <a:xfrm rot="5400000">
            <a:off x="807750" y="1721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3" name="Google Shape;303;p36"/>
          <p:cNvCxnSpPr/>
          <p:nvPr/>
        </p:nvCxnSpPr>
        <p:spPr>
          <a:xfrm rot="5400000">
            <a:off x="960150" y="1873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4" name="Google Shape;304;p36"/>
          <p:cNvCxnSpPr/>
          <p:nvPr/>
        </p:nvCxnSpPr>
        <p:spPr>
          <a:xfrm rot="5400000">
            <a:off x="1112550" y="2026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5" name="Google Shape;305;p36"/>
          <p:cNvCxnSpPr/>
          <p:nvPr/>
        </p:nvCxnSpPr>
        <p:spPr>
          <a:xfrm rot="5400000">
            <a:off x="1264950" y="2178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6" name="Google Shape;306;p36"/>
          <p:cNvCxnSpPr/>
          <p:nvPr/>
        </p:nvCxnSpPr>
        <p:spPr>
          <a:xfrm rot="5400000">
            <a:off x="1417350" y="2331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7" name="Google Shape;307;p36"/>
          <p:cNvCxnSpPr/>
          <p:nvPr/>
        </p:nvCxnSpPr>
        <p:spPr>
          <a:xfrm rot="5400000">
            <a:off x="1569750" y="2483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8" name="Google Shape;308;p36"/>
          <p:cNvCxnSpPr/>
          <p:nvPr/>
        </p:nvCxnSpPr>
        <p:spPr>
          <a:xfrm rot="5400000">
            <a:off x="1722150" y="2635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9" name="Google Shape;309;p36"/>
          <p:cNvCxnSpPr/>
          <p:nvPr/>
        </p:nvCxnSpPr>
        <p:spPr>
          <a:xfrm rot="5400000">
            <a:off x="1874550" y="2788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0" name="Google Shape;310;p36"/>
          <p:cNvCxnSpPr/>
          <p:nvPr/>
        </p:nvCxnSpPr>
        <p:spPr>
          <a:xfrm rot="5400000">
            <a:off x="2026950" y="2940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1" name="Google Shape;311;p36"/>
          <p:cNvCxnSpPr/>
          <p:nvPr/>
        </p:nvCxnSpPr>
        <p:spPr>
          <a:xfrm rot="5400000">
            <a:off x="2179350" y="3093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2" name="Google Shape;312;p36"/>
          <p:cNvCxnSpPr/>
          <p:nvPr/>
        </p:nvCxnSpPr>
        <p:spPr>
          <a:xfrm rot="5400000">
            <a:off x="2331750" y="3245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3" name="Google Shape;313;p36"/>
          <p:cNvCxnSpPr/>
          <p:nvPr/>
        </p:nvCxnSpPr>
        <p:spPr>
          <a:xfrm rot="5400000">
            <a:off x="2484150" y="3397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36"/>
          <p:cNvCxnSpPr/>
          <p:nvPr/>
        </p:nvCxnSpPr>
        <p:spPr>
          <a:xfrm rot="5400000">
            <a:off x="2636550" y="3550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5" name="Google Shape;315;p36"/>
          <p:cNvCxnSpPr/>
          <p:nvPr/>
        </p:nvCxnSpPr>
        <p:spPr>
          <a:xfrm rot="5400000">
            <a:off x="2788950" y="3702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6" name="Google Shape;316;p36"/>
          <p:cNvCxnSpPr/>
          <p:nvPr/>
        </p:nvCxnSpPr>
        <p:spPr>
          <a:xfrm rot="5400000">
            <a:off x="2941350" y="3855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7" name="Google Shape;317;p36"/>
          <p:cNvCxnSpPr/>
          <p:nvPr/>
        </p:nvCxnSpPr>
        <p:spPr>
          <a:xfrm rot="5400000">
            <a:off x="3093750" y="4007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8" name="Google Shape;318;p36"/>
          <p:cNvCxnSpPr/>
          <p:nvPr/>
        </p:nvCxnSpPr>
        <p:spPr>
          <a:xfrm>
            <a:off x="-762575" y="1188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9" name="Google Shape;319;p36"/>
          <p:cNvCxnSpPr/>
          <p:nvPr/>
        </p:nvCxnSpPr>
        <p:spPr>
          <a:xfrm>
            <a:off x="-610175" y="1340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0" name="Google Shape;320;p36"/>
          <p:cNvCxnSpPr/>
          <p:nvPr/>
        </p:nvCxnSpPr>
        <p:spPr>
          <a:xfrm>
            <a:off x="-457775" y="1492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36"/>
          <p:cNvCxnSpPr/>
          <p:nvPr/>
        </p:nvCxnSpPr>
        <p:spPr>
          <a:xfrm>
            <a:off x="-305375" y="1645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2" name="Google Shape;322;p36"/>
          <p:cNvCxnSpPr/>
          <p:nvPr/>
        </p:nvCxnSpPr>
        <p:spPr>
          <a:xfrm>
            <a:off x="-152975" y="1797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3" name="Google Shape;323;p36"/>
          <p:cNvCxnSpPr/>
          <p:nvPr/>
        </p:nvCxnSpPr>
        <p:spPr>
          <a:xfrm>
            <a:off x="-575" y="1950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4" name="Google Shape;324;p36"/>
          <p:cNvCxnSpPr/>
          <p:nvPr/>
        </p:nvCxnSpPr>
        <p:spPr>
          <a:xfrm>
            <a:off x="151825" y="2102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5" name="Google Shape;325;p36"/>
          <p:cNvCxnSpPr/>
          <p:nvPr/>
        </p:nvCxnSpPr>
        <p:spPr>
          <a:xfrm>
            <a:off x="304225" y="2254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6" name="Google Shape;326;p36"/>
          <p:cNvCxnSpPr/>
          <p:nvPr/>
        </p:nvCxnSpPr>
        <p:spPr>
          <a:xfrm>
            <a:off x="456625" y="2407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36"/>
          <p:cNvCxnSpPr/>
          <p:nvPr/>
        </p:nvCxnSpPr>
        <p:spPr>
          <a:xfrm>
            <a:off x="609025" y="2559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36"/>
          <p:cNvCxnSpPr/>
          <p:nvPr/>
        </p:nvCxnSpPr>
        <p:spPr>
          <a:xfrm>
            <a:off x="761425" y="2712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36"/>
          <p:cNvCxnSpPr/>
          <p:nvPr/>
        </p:nvCxnSpPr>
        <p:spPr>
          <a:xfrm>
            <a:off x="913825" y="2864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36"/>
          <p:cNvCxnSpPr/>
          <p:nvPr/>
        </p:nvCxnSpPr>
        <p:spPr>
          <a:xfrm>
            <a:off x="1066225" y="3016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1" name="Google Shape;331;p36"/>
          <p:cNvCxnSpPr/>
          <p:nvPr/>
        </p:nvCxnSpPr>
        <p:spPr>
          <a:xfrm>
            <a:off x="1218625" y="3169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36"/>
          <p:cNvCxnSpPr/>
          <p:nvPr/>
        </p:nvCxnSpPr>
        <p:spPr>
          <a:xfrm>
            <a:off x="1371025" y="3321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3" name="Google Shape;333;p36"/>
          <p:cNvCxnSpPr/>
          <p:nvPr/>
        </p:nvCxnSpPr>
        <p:spPr>
          <a:xfrm>
            <a:off x="1523425" y="3474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4" name="Google Shape;334;p36"/>
          <p:cNvCxnSpPr/>
          <p:nvPr/>
        </p:nvCxnSpPr>
        <p:spPr>
          <a:xfrm>
            <a:off x="1675825" y="3626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5" name="Google Shape;335;p36"/>
          <p:cNvCxnSpPr/>
          <p:nvPr/>
        </p:nvCxnSpPr>
        <p:spPr>
          <a:xfrm>
            <a:off x="1828225" y="3778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6" name="Google Shape;336;p36"/>
          <p:cNvCxnSpPr/>
          <p:nvPr/>
        </p:nvCxnSpPr>
        <p:spPr>
          <a:xfrm>
            <a:off x="1980625" y="3931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7" name="Google Shape;337;p36"/>
          <p:cNvCxnSpPr/>
          <p:nvPr/>
        </p:nvCxnSpPr>
        <p:spPr>
          <a:xfrm>
            <a:off x="2133025" y="4083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8" name="Google Shape;338;p36"/>
          <p:cNvCxnSpPr/>
          <p:nvPr/>
        </p:nvCxnSpPr>
        <p:spPr>
          <a:xfrm>
            <a:off x="2285425" y="4236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9" name="Google Shape;339;p36"/>
          <p:cNvCxnSpPr/>
          <p:nvPr/>
        </p:nvCxnSpPr>
        <p:spPr>
          <a:xfrm>
            <a:off x="2437825" y="4388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0" name="Google Shape;340;p36"/>
          <p:cNvCxnSpPr/>
          <p:nvPr/>
        </p:nvCxnSpPr>
        <p:spPr>
          <a:xfrm>
            <a:off x="2590225" y="4540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1" name="Google Shape;341;p36"/>
          <p:cNvCxnSpPr/>
          <p:nvPr/>
        </p:nvCxnSpPr>
        <p:spPr>
          <a:xfrm>
            <a:off x="2742625" y="4693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2" name="Google Shape;342;p36"/>
          <p:cNvCxnSpPr/>
          <p:nvPr/>
        </p:nvCxnSpPr>
        <p:spPr>
          <a:xfrm>
            <a:off x="3199825" y="5150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3" name="Google Shape;343;p36"/>
          <p:cNvSpPr/>
          <p:nvPr/>
        </p:nvSpPr>
        <p:spPr>
          <a:xfrm>
            <a:off x="0" y="-16975"/>
            <a:ext cx="9144000" cy="4786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6"/>
          <p:cNvSpPr txBox="1"/>
          <p:nvPr>
            <p:ph type="ctrTitle"/>
          </p:nvPr>
        </p:nvSpPr>
        <p:spPr>
          <a:xfrm>
            <a:off x="-575" y="125"/>
            <a:ext cx="91446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lt1"/>
                </a:solidFill>
              </a:rPr>
              <a:t>       Key enabling technologies  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5" name="Google Shape;3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375" y="244350"/>
            <a:ext cx="1822250" cy="552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7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MIMO technology</a:t>
            </a:r>
            <a:r>
              <a:rPr lang="en" sz="3000"/>
              <a:t>  </a:t>
            </a:r>
            <a:endParaRPr sz="3000"/>
          </a:p>
        </p:txBody>
      </p:sp>
      <p:sp>
        <p:nvSpPr>
          <p:cNvPr id="351" name="Google Shape;351;p37"/>
          <p:cNvSpPr txBox="1"/>
          <p:nvPr>
            <p:ph idx="1" type="subTitle"/>
          </p:nvPr>
        </p:nvSpPr>
        <p:spPr>
          <a:xfrm>
            <a:off x="4885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MIMO ( multiple input multiple output) is a method for multiplying the capacity of a radio link using multiple transmitting and receiving antennas to exploit multipath propagation. </a:t>
            </a:r>
            <a:endParaRPr sz="2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8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LTE MIMO modes</a:t>
            </a:r>
            <a:r>
              <a:rPr lang="en" sz="3000"/>
              <a:t> </a:t>
            </a:r>
            <a:endParaRPr sz="3000"/>
          </a:p>
        </p:txBody>
      </p:sp>
      <p:sp>
        <p:nvSpPr>
          <p:cNvPr id="357" name="Google Shape;357;p38"/>
          <p:cNvSpPr txBox="1"/>
          <p:nvPr>
            <p:ph idx="1" type="subTitle"/>
          </p:nvPr>
        </p:nvSpPr>
        <p:spPr>
          <a:xfrm>
            <a:off x="501275" y="833100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Single antenna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Transmit diversity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Open loop spatial multiplexing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Closed loop spatial multiplexing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Close loop with pre coding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MU-MIMO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Beamforming &amp; MIMO</a:t>
            </a:r>
            <a:endParaRPr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9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MIMO   </a:t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id="363" name="Google Shape;363;p39"/>
          <p:cNvPicPr preferRelativeResize="0"/>
          <p:nvPr/>
        </p:nvPicPr>
        <p:blipFill rotWithShape="1">
          <a:blip r:embed="rId3">
            <a:alphaModFix/>
          </a:blip>
          <a:srcRect b="8500" l="0" r="0" t="0"/>
          <a:stretch/>
        </p:blipFill>
        <p:spPr>
          <a:xfrm>
            <a:off x="65975" y="1149875"/>
            <a:ext cx="8959301" cy="35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9"/>
          <p:cNvSpPr txBox="1"/>
          <p:nvPr/>
        </p:nvSpPr>
        <p:spPr>
          <a:xfrm>
            <a:off x="7410250" y="4592075"/>
            <a:ext cx="15027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Source: Qorvo</a:t>
            </a:r>
            <a:endParaRPr sz="1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5" name="Google Shape;36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3375" y="244350"/>
            <a:ext cx="1822250" cy="552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0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OFDMA</a:t>
            </a:r>
            <a:r>
              <a:rPr lang="en" sz="3000"/>
              <a:t> </a:t>
            </a:r>
            <a:endParaRPr sz="3000"/>
          </a:p>
        </p:txBody>
      </p:sp>
      <p:sp>
        <p:nvSpPr>
          <p:cNvPr id="371" name="Google Shape;371;p40"/>
          <p:cNvSpPr txBox="1"/>
          <p:nvPr>
            <p:ph idx="1" type="subTitle"/>
          </p:nvPr>
        </p:nvSpPr>
        <p:spPr>
          <a:xfrm>
            <a:off x="4885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OFDMA is orthogonal frequency division multiple access.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It is a multi user version of of OFDM digital modulation scheme.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OFDM is a form of transmission that uses a large number of closely spaced carriers that are modulated with low rate data.  </a:t>
            </a:r>
            <a:endParaRPr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1"/>
          <p:cNvSpPr txBox="1"/>
          <p:nvPr>
            <p:ph type="ctrTitle"/>
          </p:nvPr>
        </p:nvSpPr>
        <p:spPr>
          <a:xfrm>
            <a:off x="548075" y="399900"/>
            <a:ext cx="85122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OFDMA</a:t>
            </a:r>
            <a:endParaRPr sz="3000"/>
          </a:p>
        </p:txBody>
      </p:sp>
      <p:sp>
        <p:nvSpPr>
          <p:cNvPr id="377" name="Google Shape;377;p41"/>
          <p:cNvSpPr txBox="1"/>
          <p:nvPr>
            <p:ph idx="1" type="subTitle"/>
          </p:nvPr>
        </p:nvSpPr>
        <p:spPr>
          <a:xfrm>
            <a:off x="4885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These signals would be expected to interfere with each other, but by making the signals orthogonal to each other there is no interference.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This is </a:t>
            </a:r>
            <a:r>
              <a:rPr lang="en" sz="2000"/>
              <a:t>achieved</a:t>
            </a:r>
            <a:r>
              <a:rPr lang="en" sz="2000"/>
              <a:t> by having the carrier spacing equal to the reciprocal of the symbol period. </a:t>
            </a:r>
            <a:endParaRPr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2"/>
          <p:cNvSpPr txBox="1"/>
          <p:nvPr>
            <p:ph type="ctrTitle"/>
          </p:nvPr>
        </p:nvSpPr>
        <p:spPr>
          <a:xfrm>
            <a:off x="548075" y="247500"/>
            <a:ext cx="85122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OFDMA</a:t>
            </a:r>
            <a:r>
              <a:rPr lang="en" sz="3000">
                <a:solidFill>
                  <a:srgbClr val="000000"/>
                </a:solidFill>
              </a:rPr>
              <a:t> </a:t>
            </a:r>
            <a:r>
              <a:rPr lang="en" sz="3000"/>
              <a:t> </a:t>
            </a:r>
            <a:endParaRPr sz="3000"/>
          </a:p>
        </p:txBody>
      </p:sp>
      <p:pic>
        <p:nvPicPr>
          <p:cNvPr id="383" name="Google Shape;38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4551" y="833100"/>
            <a:ext cx="6162450" cy="41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3375" y="244350"/>
            <a:ext cx="1822250" cy="552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3"/>
          <p:cNvSpPr txBox="1"/>
          <p:nvPr>
            <p:ph type="ctrTitle"/>
          </p:nvPr>
        </p:nvSpPr>
        <p:spPr>
          <a:xfrm>
            <a:off x="548075" y="399900"/>
            <a:ext cx="85122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SC-</a:t>
            </a:r>
            <a:r>
              <a:rPr lang="en" sz="3000"/>
              <a:t>FDMA</a:t>
            </a:r>
            <a:endParaRPr sz="3000"/>
          </a:p>
        </p:txBody>
      </p:sp>
      <p:sp>
        <p:nvSpPr>
          <p:cNvPr id="390" name="Google Shape;390;p43"/>
          <p:cNvSpPr txBox="1"/>
          <p:nvPr>
            <p:ph idx="1" type="subTitle"/>
          </p:nvPr>
        </p:nvSpPr>
        <p:spPr>
          <a:xfrm>
            <a:off x="4885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It is a frequency division multiple access scheme.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SC-FDMA can be interpreted as a linearly precoded OFDM scheme, in the sense that it has an additional DFT processing step preceding the conventional OFDM processing.</a:t>
            </a:r>
            <a:endParaRPr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Google Shape;134;p26"/>
          <p:cNvCxnSpPr/>
          <p:nvPr/>
        </p:nvCxnSpPr>
        <p:spPr>
          <a:xfrm rot="5400000">
            <a:off x="-259050" y="654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5" name="Google Shape;135;p26"/>
          <p:cNvCxnSpPr/>
          <p:nvPr/>
        </p:nvCxnSpPr>
        <p:spPr>
          <a:xfrm rot="5400000">
            <a:off x="-106650" y="807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" name="Google Shape;136;p26"/>
          <p:cNvCxnSpPr/>
          <p:nvPr/>
        </p:nvCxnSpPr>
        <p:spPr>
          <a:xfrm rot="5400000">
            <a:off x="45750" y="959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" name="Google Shape;137;p26"/>
          <p:cNvCxnSpPr/>
          <p:nvPr/>
        </p:nvCxnSpPr>
        <p:spPr>
          <a:xfrm rot="5400000">
            <a:off x="198150" y="1111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" name="Google Shape;138;p26"/>
          <p:cNvCxnSpPr/>
          <p:nvPr/>
        </p:nvCxnSpPr>
        <p:spPr>
          <a:xfrm rot="5400000">
            <a:off x="350550" y="1264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9" name="Google Shape;139;p26"/>
          <p:cNvCxnSpPr/>
          <p:nvPr/>
        </p:nvCxnSpPr>
        <p:spPr>
          <a:xfrm rot="5400000">
            <a:off x="502950" y="1416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0" name="Google Shape;140;p26"/>
          <p:cNvCxnSpPr/>
          <p:nvPr/>
        </p:nvCxnSpPr>
        <p:spPr>
          <a:xfrm rot="5400000">
            <a:off x="655350" y="1569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26"/>
          <p:cNvCxnSpPr/>
          <p:nvPr/>
        </p:nvCxnSpPr>
        <p:spPr>
          <a:xfrm rot="5400000">
            <a:off x="807750" y="1721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" name="Google Shape;142;p26"/>
          <p:cNvCxnSpPr/>
          <p:nvPr/>
        </p:nvCxnSpPr>
        <p:spPr>
          <a:xfrm rot="5400000">
            <a:off x="960150" y="1873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3" name="Google Shape;143;p26"/>
          <p:cNvCxnSpPr/>
          <p:nvPr/>
        </p:nvCxnSpPr>
        <p:spPr>
          <a:xfrm rot="5400000">
            <a:off x="1112550" y="2026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26"/>
          <p:cNvCxnSpPr/>
          <p:nvPr/>
        </p:nvCxnSpPr>
        <p:spPr>
          <a:xfrm rot="5400000">
            <a:off x="1264950" y="2178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5" name="Google Shape;145;p26"/>
          <p:cNvCxnSpPr/>
          <p:nvPr/>
        </p:nvCxnSpPr>
        <p:spPr>
          <a:xfrm rot="5400000">
            <a:off x="1417350" y="2331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6" name="Google Shape;146;p26"/>
          <p:cNvCxnSpPr/>
          <p:nvPr/>
        </p:nvCxnSpPr>
        <p:spPr>
          <a:xfrm rot="5400000">
            <a:off x="1569750" y="2483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7" name="Google Shape;147;p26"/>
          <p:cNvCxnSpPr/>
          <p:nvPr/>
        </p:nvCxnSpPr>
        <p:spPr>
          <a:xfrm rot="5400000">
            <a:off x="1722150" y="2635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26"/>
          <p:cNvCxnSpPr/>
          <p:nvPr/>
        </p:nvCxnSpPr>
        <p:spPr>
          <a:xfrm rot="5400000">
            <a:off x="1874550" y="2788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" name="Google Shape;149;p26"/>
          <p:cNvCxnSpPr/>
          <p:nvPr/>
        </p:nvCxnSpPr>
        <p:spPr>
          <a:xfrm rot="5400000">
            <a:off x="2026950" y="2940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0" name="Google Shape;150;p26"/>
          <p:cNvCxnSpPr/>
          <p:nvPr/>
        </p:nvCxnSpPr>
        <p:spPr>
          <a:xfrm rot="5400000">
            <a:off x="2179350" y="3093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1" name="Google Shape;151;p26"/>
          <p:cNvCxnSpPr/>
          <p:nvPr/>
        </p:nvCxnSpPr>
        <p:spPr>
          <a:xfrm rot="5400000">
            <a:off x="2331750" y="3245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2" name="Google Shape;152;p26"/>
          <p:cNvCxnSpPr/>
          <p:nvPr/>
        </p:nvCxnSpPr>
        <p:spPr>
          <a:xfrm rot="5400000">
            <a:off x="2484150" y="3397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" name="Google Shape;153;p26"/>
          <p:cNvCxnSpPr/>
          <p:nvPr/>
        </p:nvCxnSpPr>
        <p:spPr>
          <a:xfrm rot="5400000">
            <a:off x="2636550" y="3550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4" name="Google Shape;154;p26"/>
          <p:cNvCxnSpPr/>
          <p:nvPr/>
        </p:nvCxnSpPr>
        <p:spPr>
          <a:xfrm rot="5400000">
            <a:off x="2788950" y="3702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5" name="Google Shape;155;p26"/>
          <p:cNvCxnSpPr/>
          <p:nvPr/>
        </p:nvCxnSpPr>
        <p:spPr>
          <a:xfrm rot="5400000">
            <a:off x="2941350" y="3855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6" name="Google Shape;156;p26"/>
          <p:cNvCxnSpPr/>
          <p:nvPr/>
        </p:nvCxnSpPr>
        <p:spPr>
          <a:xfrm rot="5400000">
            <a:off x="3093750" y="4007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" name="Google Shape;157;p26"/>
          <p:cNvCxnSpPr/>
          <p:nvPr/>
        </p:nvCxnSpPr>
        <p:spPr>
          <a:xfrm>
            <a:off x="-762575" y="1188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8" name="Google Shape;158;p26"/>
          <p:cNvCxnSpPr/>
          <p:nvPr/>
        </p:nvCxnSpPr>
        <p:spPr>
          <a:xfrm>
            <a:off x="-610175" y="1340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9" name="Google Shape;159;p26"/>
          <p:cNvCxnSpPr/>
          <p:nvPr/>
        </p:nvCxnSpPr>
        <p:spPr>
          <a:xfrm>
            <a:off x="-457775" y="1492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" name="Google Shape;160;p26"/>
          <p:cNvCxnSpPr/>
          <p:nvPr/>
        </p:nvCxnSpPr>
        <p:spPr>
          <a:xfrm>
            <a:off x="-305375" y="1645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1" name="Google Shape;161;p26"/>
          <p:cNvCxnSpPr/>
          <p:nvPr/>
        </p:nvCxnSpPr>
        <p:spPr>
          <a:xfrm>
            <a:off x="-152975" y="1797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2" name="Google Shape;162;p26"/>
          <p:cNvCxnSpPr/>
          <p:nvPr/>
        </p:nvCxnSpPr>
        <p:spPr>
          <a:xfrm>
            <a:off x="-575" y="1950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3" name="Google Shape;163;p26"/>
          <p:cNvCxnSpPr/>
          <p:nvPr/>
        </p:nvCxnSpPr>
        <p:spPr>
          <a:xfrm>
            <a:off x="151825" y="2102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" name="Google Shape;164;p26"/>
          <p:cNvCxnSpPr/>
          <p:nvPr/>
        </p:nvCxnSpPr>
        <p:spPr>
          <a:xfrm>
            <a:off x="304225" y="2254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" name="Google Shape;165;p26"/>
          <p:cNvCxnSpPr/>
          <p:nvPr/>
        </p:nvCxnSpPr>
        <p:spPr>
          <a:xfrm>
            <a:off x="456625" y="2407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6" name="Google Shape;166;p26"/>
          <p:cNvCxnSpPr/>
          <p:nvPr/>
        </p:nvCxnSpPr>
        <p:spPr>
          <a:xfrm>
            <a:off x="609025" y="2559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7" name="Google Shape;167;p26"/>
          <p:cNvCxnSpPr/>
          <p:nvPr/>
        </p:nvCxnSpPr>
        <p:spPr>
          <a:xfrm>
            <a:off x="761425" y="2712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8" name="Google Shape;168;p26"/>
          <p:cNvCxnSpPr/>
          <p:nvPr/>
        </p:nvCxnSpPr>
        <p:spPr>
          <a:xfrm>
            <a:off x="913825" y="2864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" name="Google Shape;169;p26"/>
          <p:cNvCxnSpPr/>
          <p:nvPr/>
        </p:nvCxnSpPr>
        <p:spPr>
          <a:xfrm>
            <a:off x="1066225" y="3016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26"/>
          <p:cNvCxnSpPr/>
          <p:nvPr/>
        </p:nvCxnSpPr>
        <p:spPr>
          <a:xfrm>
            <a:off x="1218625" y="3169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" name="Google Shape;171;p26"/>
          <p:cNvCxnSpPr/>
          <p:nvPr/>
        </p:nvCxnSpPr>
        <p:spPr>
          <a:xfrm>
            <a:off x="1371025" y="3321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2" name="Google Shape;172;p26"/>
          <p:cNvCxnSpPr/>
          <p:nvPr/>
        </p:nvCxnSpPr>
        <p:spPr>
          <a:xfrm>
            <a:off x="1523425" y="3474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3" name="Google Shape;173;p26"/>
          <p:cNvCxnSpPr/>
          <p:nvPr/>
        </p:nvCxnSpPr>
        <p:spPr>
          <a:xfrm>
            <a:off x="1675825" y="3626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4" name="Google Shape;174;p26"/>
          <p:cNvCxnSpPr/>
          <p:nvPr/>
        </p:nvCxnSpPr>
        <p:spPr>
          <a:xfrm>
            <a:off x="1828225" y="3778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5" name="Google Shape;175;p26"/>
          <p:cNvCxnSpPr/>
          <p:nvPr/>
        </p:nvCxnSpPr>
        <p:spPr>
          <a:xfrm>
            <a:off x="1980625" y="3931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" name="Google Shape;176;p26"/>
          <p:cNvCxnSpPr/>
          <p:nvPr/>
        </p:nvCxnSpPr>
        <p:spPr>
          <a:xfrm>
            <a:off x="2133025" y="4083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" name="Google Shape;177;p26"/>
          <p:cNvCxnSpPr/>
          <p:nvPr/>
        </p:nvCxnSpPr>
        <p:spPr>
          <a:xfrm>
            <a:off x="2285425" y="4236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8" name="Google Shape;178;p26"/>
          <p:cNvCxnSpPr/>
          <p:nvPr/>
        </p:nvCxnSpPr>
        <p:spPr>
          <a:xfrm>
            <a:off x="2437825" y="4388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9" name="Google Shape;179;p26"/>
          <p:cNvCxnSpPr/>
          <p:nvPr/>
        </p:nvCxnSpPr>
        <p:spPr>
          <a:xfrm>
            <a:off x="2590225" y="4540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0" name="Google Shape;180;p26"/>
          <p:cNvCxnSpPr/>
          <p:nvPr/>
        </p:nvCxnSpPr>
        <p:spPr>
          <a:xfrm>
            <a:off x="2742625" y="4693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1" name="Google Shape;181;p26"/>
          <p:cNvCxnSpPr/>
          <p:nvPr/>
        </p:nvCxnSpPr>
        <p:spPr>
          <a:xfrm>
            <a:off x="3199825" y="5150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2" name="Google Shape;182;p26"/>
          <p:cNvSpPr/>
          <p:nvPr/>
        </p:nvSpPr>
        <p:spPr>
          <a:xfrm>
            <a:off x="0" y="-16975"/>
            <a:ext cx="9144000" cy="4786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6"/>
          <p:cNvSpPr txBox="1"/>
          <p:nvPr>
            <p:ph type="ctrTitle"/>
          </p:nvPr>
        </p:nvSpPr>
        <p:spPr>
          <a:xfrm>
            <a:off x="-575" y="125"/>
            <a:ext cx="91446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lt1"/>
                </a:solidFill>
              </a:rPr>
              <a:t>   </a:t>
            </a:r>
            <a:r>
              <a:rPr b="1" lang="en" sz="4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           </a:t>
            </a:r>
            <a:r>
              <a:rPr lang="en" sz="4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    </a:t>
            </a:r>
            <a:r>
              <a:rPr lang="en" sz="4400">
                <a:solidFill>
                  <a:schemeClr val="lt1"/>
                </a:solidFill>
              </a:rPr>
              <a:t>4</a:t>
            </a:r>
            <a:r>
              <a:rPr lang="en" sz="44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G Technolog</a:t>
            </a:r>
            <a:r>
              <a:rPr lang="en" sz="4400">
                <a:solidFill>
                  <a:schemeClr val="lt1"/>
                </a:solidFill>
              </a:rPr>
              <a:t>y</a:t>
            </a:r>
            <a:endParaRPr sz="40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375" y="244350"/>
            <a:ext cx="1822250" cy="552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4"/>
          <p:cNvSpPr txBox="1"/>
          <p:nvPr>
            <p:ph type="ctrTitle"/>
          </p:nvPr>
        </p:nvSpPr>
        <p:spPr>
          <a:xfrm>
            <a:off x="370150" y="132625"/>
            <a:ext cx="85122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OFDMA v/s SC-FDMA</a:t>
            </a:r>
            <a:r>
              <a:rPr lang="en" sz="3000">
                <a:solidFill>
                  <a:srgbClr val="000000"/>
                </a:solidFill>
              </a:rPr>
              <a:t>  </a:t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id="396" name="Google Shape;39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375" y="244350"/>
            <a:ext cx="1822250" cy="55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" y="948943"/>
            <a:ext cx="7132011" cy="4042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5"/>
          <p:cNvSpPr txBox="1"/>
          <p:nvPr>
            <p:ph type="ctrTitle"/>
          </p:nvPr>
        </p:nvSpPr>
        <p:spPr>
          <a:xfrm>
            <a:off x="548075" y="323700"/>
            <a:ext cx="85122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LTE Bandwidth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403" name="Google Shape;403;p45"/>
          <p:cNvSpPr txBox="1"/>
          <p:nvPr>
            <p:ph idx="1" type="subTitle"/>
          </p:nvPr>
        </p:nvSpPr>
        <p:spPr>
          <a:xfrm>
            <a:off x="488500" y="930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The bandwidths defined by the standard are 1.4, 3, 5, 10, 15, and 20 MHz. 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graphicFrame>
        <p:nvGraphicFramePr>
          <p:cNvPr id="404" name="Google Shape;404;p45"/>
          <p:cNvGraphicFramePr/>
          <p:nvPr/>
        </p:nvGraphicFramePr>
        <p:xfrm>
          <a:off x="898600" y="1836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{37F8F232-4B40-48F7-835E-2361B3C7B1BC}</a:tableStyleId>
              </a:tblPr>
              <a:tblGrid>
                <a:gridCol w="3619500"/>
                <a:gridCol w="3619500"/>
              </a:tblGrid>
              <a:tr h="439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Bandwidth (MHz)</a:t>
                      </a:r>
                      <a:endParaRPr b="1"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Resource Blocks</a:t>
                      </a:r>
                      <a:endParaRPr b="1"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420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1.4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6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3820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13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439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5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25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439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10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50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439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15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75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439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20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100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05" name="Google Shape;40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375" y="244350"/>
            <a:ext cx="1822250" cy="552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6"/>
          <p:cNvSpPr txBox="1"/>
          <p:nvPr>
            <p:ph type="ctrTitle"/>
          </p:nvPr>
        </p:nvSpPr>
        <p:spPr>
          <a:xfrm>
            <a:off x="548075" y="399900"/>
            <a:ext cx="85122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LTE Resource block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411" name="Google Shape;411;p46"/>
          <p:cNvSpPr txBox="1"/>
          <p:nvPr>
            <p:ph idx="1" type="subTitle"/>
          </p:nvPr>
        </p:nvSpPr>
        <p:spPr>
          <a:xfrm>
            <a:off x="488500" y="10830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It is the smallest unit of resources that can be allocated to the user. </a:t>
            </a:r>
            <a:r>
              <a:rPr lang="en" sz="2000">
                <a:solidFill>
                  <a:srgbClr val="000000"/>
                </a:solidFill>
              </a:rPr>
              <a:t> 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412" name="Google Shape;412;p46"/>
          <p:cNvPicPr preferRelativeResize="0"/>
          <p:nvPr/>
        </p:nvPicPr>
        <p:blipFill rotWithShape="1">
          <a:blip r:embed="rId3">
            <a:alphaModFix/>
          </a:blip>
          <a:srcRect b="0" l="0" r="0" t="13201"/>
          <a:stretch/>
        </p:blipFill>
        <p:spPr>
          <a:xfrm>
            <a:off x="940325" y="1865125"/>
            <a:ext cx="7263326" cy="254285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6"/>
          <p:cNvSpPr txBox="1"/>
          <p:nvPr/>
        </p:nvSpPr>
        <p:spPr>
          <a:xfrm>
            <a:off x="1245750" y="4404200"/>
            <a:ext cx="6511200" cy="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Roboto"/>
                <a:ea typeface="Roboto"/>
                <a:cs typeface="Roboto"/>
                <a:sym typeface="Roboto"/>
              </a:rPr>
              <a:t>LTE FDD FRAME</a:t>
            </a:r>
            <a:endParaRPr b="1" sz="24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4" name="Google Shape;41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3375" y="244350"/>
            <a:ext cx="1822250" cy="552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9" name="Google Shape;419;p47"/>
          <p:cNvCxnSpPr/>
          <p:nvPr/>
        </p:nvCxnSpPr>
        <p:spPr>
          <a:xfrm rot="5400000">
            <a:off x="-259050" y="654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0" name="Google Shape;420;p47"/>
          <p:cNvCxnSpPr/>
          <p:nvPr/>
        </p:nvCxnSpPr>
        <p:spPr>
          <a:xfrm rot="5400000">
            <a:off x="-106650" y="807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1" name="Google Shape;421;p47"/>
          <p:cNvCxnSpPr/>
          <p:nvPr/>
        </p:nvCxnSpPr>
        <p:spPr>
          <a:xfrm rot="5400000">
            <a:off x="45750" y="959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2" name="Google Shape;422;p47"/>
          <p:cNvCxnSpPr/>
          <p:nvPr/>
        </p:nvCxnSpPr>
        <p:spPr>
          <a:xfrm rot="5400000">
            <a:off x="198150" y="1111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3" name="Google Shape;423;p47"/>
          <p:cNvCxnSpPr/>
          <p:nvPr/>
        </p:nvCxnSpPr>
        <p:spPr>
          <a:xfrm rot="5400000">
            <a:off x="350550" y="1264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4" name="Google Shape;424;p47"/>
          <p:cNvCxnSpPr/>
          <p:nvPr/>
        </p:nvCxnSpPr>
        <p:spPr>
          <a:xfrm rot="5400000">
            <a:off x="502950" y="1416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5" name="Google Shape;425;p47"/>
          <p:cNvCxnSpPr/>
          <p:nvPr/>
        </p:nvCxnSpPr>
        <p:spPr>
          <a:xfrm rot="5400000">
            <a:off x="655350" y="1569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6" name="Google Shape;426;p47"/>
          <p:cNvCxnSpPr/>
          <p:nvPr/>
        </p:nvCxnSpPr>
        <p:spPr>
          <a:xfrm rot="5400000">
            <a:off x="807750" y="1721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7" name="Google Shape;427;p47"/>
          <p:cNvCxnSpPr/>
          <p:nvPr/>
        </p:nvCxnSpPr>
        <p:spPr>
          <a:xfrm rot="5400000">
            <a:off x="960150" y="1873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8" name="Google Shape;428;p47"/>
          <p:cNvCxnSpPr/>
          <p:nvPr/>
        </p:nvCxnSpPr>
        <p:spPr>
          <a:xfrm rot="5400000">
            <a:off x="1112550" y="2026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9" name="Google Shape;429;p47"/>
          <p:cNvCxnSpPr/>
          <p:nvPr/>
        </p:nvCxnSpPr>
        <p:spPr>
          <a:xfrm rot="5400000">
            <a:off x="1264950" y="2178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0" name="Google Shape;430;p47"/>
          <p:cNvCxnSpPr/>
          <p:nvPr/>
        </p:nvCxnSpPr>
        <p:spPr>
          <a:xfrm rot="5400000">
            <a:off x="1417350" y="2331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1" name="Google Shape;431;p47"/>
          <p:cNvCxnSpPr/>
          <p:nvPr/>
        </p:nvCxnSpPr>
        <p:spPr>
          <a:xfrm rot="5400000">
            <a:off x="1569750" y="2483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2" name="Google Shape;432;p47"/>
          <p:cNvCxnSpPr/>
          <p:nvPr/>
        </p:nvCxnSpPr>
        <p:spPr>
          <a:xfrm rot="5400000">
            <a:off x="1722150" y="2635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3" name="Google Shape;433;p47"/>
          <p:cNvCxnSpPr/>
          <p:nvPr/>
        </p:nvCxnSpPr>
        <p:spPr>
          <a:xfrm rot="5400000">
            <a:off x="1874550" y="2788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4" name="Google Shape;434;p47"/>
          <p:cNvCxnSpPr/>
          <p:nvPr/>
        </p:nvCxnSpPr>
        <p:spPr>
          <a:xfrm rot="5400000">
            <a:off x="2026950" y="2940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5" name="Google Shape;435;p47"/>
          <p:cNvCxnSpPr/>
          <p:nvPr/>
        </p:nvCxnSpPr>
        <p:spPr>
          <a:xfrm rot="5400000">
            <a:off x="2179350" y="3093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6" name="Google Shape;436;p47"/>
          <p:cNvCxnSpPr/>
          <p:nvPr/>
        </p:nvCxnSpPr>
        <p:spPr>
          <a:xfrm rot="5400000">
            <a:off x="2331750" y="3245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7" name="Google Shape;437;p47"/>
          <p:cNvCxnSpPr/>
          <p:nvPr/>
        </p:nvCxnSpPr>
        <p:spPr>
          <a:xfrm rot="5400000">
            <a:off x="2484150" y="3397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8" name="Google Shape;438;p47"/>
          <p:cNvCxnSpPr/>
          <p:nvPr/>
        </p:nvCxnSpPr>
        <p:spPr>
          <a:xfrm rot="5400000">
            <a:off x="2636550" y="3550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9" name="Google Shape;439;p47"/>
          <p:cNvCxnSpPr/>
          <p:nvPr/>
        </p:nvCxnSpPr>
        <p:spPr>
          <a:xfrm rot="5400000">
            <a:off x="2788950" y="3702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0" name="Google Shape;440;p47"/>
          <p:cNvCxnSpPr/>
          <p:nvPr/>
        </p:nvCxnSpPr>
        <p:spPr>
          <a:xfrm rot="5400000">
            <a:off x="2941350" y="3855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1" name="Google Shape;441;p47"/>
          <p:cNvCxnSpPr/>
          <p:nvPr/>
        </p:nvCxnSpPr>
        <p:spPr>
          <a:xfrm rot="5400000">
            <a:off x="3093750" y="4007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2" name="Google Shape;442;p47"/>
          <p:cNvCxnSpPr/>
          <p:nvPr/>
        </p:nvCxnSpPr>
        <p:spPr>
          <a:xfrm>
            <a:off x="-762575" y="1188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3" name="Google Shape;443;p47"/>
          <p:cNvCxnSpPr/>
          <p:nvPr/>
        </p:nvCxnSpPr>
        <p:spPr>
          <a:xfrm>
            <a:off x="-610175" y="1340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4" name="Google Shape;444;p47"/>
          <p:cNvCxnSpPr/>
          <p:nvPr/>
        </p:nvCxnSpPr>
        <p:spPr>
          <a:xfrm>
            <a:off x="-457775" y="1492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5" name="Google Shape;445;p47"/>
          <p:cNvCxnSpPr/>
          <p:nvPr/>
        </p:nvCxnSpPr>
        <p:spPr>
          <a:xfrm>
            <a:off x="-305375" y="1645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6" name="Google Shape;446;p47"/>
          <p:cNvCxnSpPr/>
          <p:nvPr/>
        </p:nvCxnSpPr>
        <p:spPr>
          <a:xfrm>
            <a:off x="-152975" y="1797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7" name="Google Shape;447;p47"/>
          <p:cNvCxnSpPr/>
          <p:nvPr/>
        </p:nvCxnSpPr>
        <p:spPr>
          <a:xfrm>
            <a:off x="-575" y="1950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8" name="Google Shape;448;p47"/>
          <p:cNvCxnSpPr/>
          <p:nvPr/>
        </p:nvCxnSpPr>
        <p:spPr>
          <a:xfrm>
            <a:off x="151825" y="2102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9" name="Google Shape;449;p47"/>
          <p:cNvCxnSpPr/>
          <p:nvPr/>
        </p:nvCxnSpPr>
        <p:spPr>
          <a:xfrm>
            <a:off x="304225" y="2254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0" name="Google Shape;450;p47"/>
          <p:cNvCxnSpPr/>
          <p:nvPr/>
        </p:nvCxnSpPr>
        <p:spPr>
          <a:xfrm>
            <a:off x="456625" y="2407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1" name="Google Shape;451;p47"/>
          <p:cNvCxnSpPr/>
          <p:nvPr/>
        </p:nvCxnSpPr>
        <p:spPr>
          <a:xfrm>
            <a:off x="609025" y="2559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2" name="Google Shape;452;p47"/>
          <p:cNvCxnSpPr/>
          <p:nvPr/>
        </p:nvCxnSpPr>
        <p:spPr>
          <a:xfrm>
            <a:off x="761425" y="2712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3" name="Google Shape;453;p47"/>
          <p:cNvCxnSpPr/>
          <p:nvPr/>
        </p:nvCxnSpPr>
        <p:spPr>
          <a:xfrm>
            <a:off x="913825" y="2864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4" name="Google Shape;454;p47"/>
          <p:cNvCxnSpPr/>
          <p:nvPr/>
        </p:nvCxnSpPr>
        <p:spPr>
          <a:xfrm>
            <a:off x="1066225" y="3016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5" name="Google Shape;455;p47"/>
          <p:cNvCxnSpPr/>
          <p:nvPr/>
        </p:nvCxnSpPr>
        <p:spPr>
          <a:xfrm>
            <a:off x="1218625" y="3169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6" name="Google Shape;456;p47"/>
          <p:cNvCxnSpPr/>
          <p:nvPr/>
        </p:nvCxnSpPr>
        <p:spPr>
          <a:xfrm>
            <a:off x="1371025" y="3321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7" name="Google Shape;457;p47"/>
          <p:cNvCxnSpPr/>
          <p:nvPr/>
        </p:nvCxnSpPr>
        <p:spPr>
          <a:xfrm>
            <a:off x="1523425" y="3474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8" name="Google Shape;458;p47"/>
          <p:cNvCxnSpPr/>
          <p:nvPr/>
        </p:nvCxnSpPr>
        <p:spPr>
          <a:xfrm>
            <a:off x="1675825" y="3626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9" name="Google Shape;459;p47"/>
          <p:cNvCxnSpPr/>
          <p:nvPr/>
        </p:nvCxnSpPr>
        <p:spPr>
          <a:xfrm>
            <a:off x="1828225" y="3778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0" name="Google Shape;460;p47"/>
          <p:cNvCxnSpPr/>
          <p:nvPr/>
        </p:nvCxnSpPr>
        <p:spPr>
          <a:xfrm>
            <a:off x="1980625" y="3931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1" name="Google Shape;461;p47"/>
          <p:cNvCxnSpPr/>
          <p:nvPr/>
        </p:nvCxnSpPr>
        <p:spPr>
          <a:xfrm>
            <a:off x="2133025" y="4083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2" name="Google Shape;462;p47"/>
          <p:cNvCxnSpPr/>
          <p:nvPr/>
        </p:nvCxnSpPr>
        <p:spPr>
          <a:xfrm>
            <a:off x="2285425" y="4236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3" name="Google Shape;463;p47"/>
          <p:cNvCxnSpPr/>
          <p:nvPr/>
        </p:nvCxnSpPr>
        <p:spPr>
          <a:xfrm>
            <a:off x="2437825" y="4388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4" name="Google Shape;464;p47"/>
          <p:cNvCxnSpPr/>
          <p:nvPr/>
        </p:nvCxnSpPr>
        <p:spPr>
          <a:xfrm>
            <a:off x="2590225" y="4540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5" name="Google Shape;465;p47"/>
          <p:cNvCxnSpPr/>
          <p:nvPr/>
        </p:nvCxnSpPr>
        <p:spPr>
          <a:xfrm>
            <a:off x="2742625" y="4693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6" name="Google Shape;466;p47"/>
          <p:cNvCxnSpPr/>
          <p:nvPr/>
        </p:nvCxnSpPr>
        <p:spPr>
          <a:xfrm>
            <a:off x="3199825" y="5150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7" name="Google Shape;467;p47"/>
          <p:cNvSpPr/>
          <p:nvPr/>
        </p:nvSpPr>
        <p:spPr>
          <a:xfrm>
            <a:off x="0" y="-16975"/>
            <a:ext cx="9144000" cy="4786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47"/>
          <p:cNvSpPr txBox="1"/>
          <p:nvPr>
            <p:ph type="ctrTitle"/>
          </p:nvPr>
        </p:nvSpPr>
        <p:spPr>
          <a:xfrm>
            <a:off x="-575" y="125"/>
            <a:ext cx="91446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lt1"/>
                </a:solidFill>
              </a:rPr>
              <a:t>         4G Network Architecture   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9" name="Google Shape;46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375" y="244350"/>
            <a:ext cx="1822250" cy="552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8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4G Network Architecture </a:t>
            </a:r>
            <a:r>
              <a:rPr lang="en" sz="3000"/>
              <a:t>  </a:t>
            </a:r>
            <a:endParaRPr sz="3000"/>
          </a:p>
        </p:txBody>
      </p:sp>
      <p:sp>
        <p:nvSpPr>
          <p:cNvPr id="475" name="Google Shape;475;p48"/>
          <p:cNvSpPr txBox="1"/>
          <p:nvPr>
            <p:ph idx="1" type="subTitle"/>
          </p:nvPr>
        </p:nvSpPr>
        <p:spPr>
          <a:xfrm>
            <a:off x="4885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 high level network architecture of LTE is comprised of three main components :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The user equipment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E-UTRAN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EPC 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9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4G Network Architecture</a:t>
            </a:r>
            <a:r>
              <a:rPr lang="en" sz="3000"/>
              <a:t>  </a:t>
            </a:r>
            <a:endParaRPr sz="3000"/>
          </a:p>
        </p:txBody>
      </p:sp>
      <p:sp>
        <p:nvSpPr>
          <p:cNvPr id="481" name="Google Shape;481;p49"/>
          <p:cNvSpPr/>
          <p:nvPr/>
        </p:nvSpPr>
        <p:spPr>
          <a:xfrm>
            <a:off x="1993725" y="2107599"/>
            <a:ext cx="1695300" cy="717900"/>
          </a:xfrm>
          <a:prstGeom prst="rect">
            <a:avLst/>
          </a:prstGeom>
          <a:solidFill>
            <a:srgbClr val="58BCA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</a:rPr>
              <a:t>EUTRAN</a:t>
            </a:r>
            <a:endParaRPr b="1" sz="2000">
              <a:solidFill>
                <a:srgbClr val="FFFFFF"/>
              </a:solidFill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4411313" y="2107588"/>
            <a:ext cx="1695300" cy="717900"/>
          </a:xfrm>
          <a:prstGeom prst="rect">
            <a:avLst/>
          </a:prstGeom>
          <a:solidFill>
            <a:srgbClr val="58BCA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</a:rPr>
              <a:t>EPC</a:t>
            </a:r>
            <a:endParaRPr b="1" sz="2000">
              <a:solidFill>
                <a:srgbClr val="FFFFFF"/>
              </a:solidFill>
            </a:endParaRPr>
          </a:p>
        </p:txBody>
      </p:sp>
      <p:pic>
        <p:nvPicPr>
          <p:cNvPr id="483" name="Google Shape;48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300" y="2107650"/>
            <a:ext cx="551351" cy="717772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9"/>
          <p:cNvSpPr/>
          <p:nvPr/>
        </p:nvSpPr>
        <p:spPr>
          <a:xfrm>
            <a:off x="6828925" y="1959250"/>
            <a:ext cx="1695276" cy="1014552"/>
          </a:xfrm>
          <a:prstGeom prst="cloud">
            <a:avLst/>
          </a:prstGeom>
          <a:solidFill>
            <a:srgbClr val="58BCA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 Servers</a:t>
            </a:r>
            <a:br>
              <a:rPr b="1" lang="en" sz="1800">
                <a:solidFill>
                  <a:srgbClr val="FFFFFF"/>
                </a:solidFill>
              </a:rPr>
            </a:br>
            <a:r>
              <a:rPr b="1" lang="en" sz="1800">
                <a:solidFill>
                  <a:srgbClr val="FFFFFF"/>
                </a:solidFill>
              </a:rPr>
              <a:t> PDNs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485" name="Google Shape;485;p49"/>
          <p:cNvSpPr txBox="1"/>
          <p:nvPr/>
        </p:nvSpPr>
        <p:spPr>
          <a:xfrm>
            <a:off x="857025" y="2220125"/>
            <a:ext cx="4875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UE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86" name="Google Shape;486;p49"/>
          <p:cNvCxnSpPr>
            <a:stCxn id="481" idx="3"/>
            <a:endCxn id="482" idx="1"/>
          </p:cNvCxnSpPr>
          <p:nvPr/>
        </p:nvCxnSpPr>
        <p:spPr>
          <a:xfrm>
            <a:off x="3689025" y="2466549"/>
            <a:ext cx="722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7" name="Google Shape;487;p49"/>
          <p:cNvCxnSpPr/>
          <p:nvPr/>
        </p:nvCxnSpPr>
        <p:spPr>
          <a:xfrm>
            <a:off x="6106625" y="2466524"/>
            <a:ext cx="722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8" name="Google Shape;488;p49"/>
          <p:cNvCxnSpPr>
            <a:endCxn id="481" idx="1"/>
          </p:cNvCxnSpPr>
          <p:nvPr/>
        </p:nvCxnSpPr>
        <p:spPr>
          <a:xfrm>
            <a:off x="1211925" y="2466549"/>
            <a:ext cx="781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9" name="Google Shape;489;p49"/>
          <p:cNvSpPr txBox="1"/>
          <p:nvPr/>
        </p:nvSpPr>
        <p:spPr>
          <a:xfrm>
            <a:off x="1425000" y="2390350"/>
            <a:ext cx="4875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Uu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0" name="Google Shape;490;p49"/>
          <p:cNvSpPr txBox="1"/>
          <p:nvPr/>
        </p:nvSpPr>
        <p:spPr>
          <a:xfrm>
            <a:off x="3806425" y="2466525"/>
            <a:ext cx="4875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S1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1" name="Google Shape;491;p49"/>
          <p:cNvSpPr txBox="1"/>
          <p:nvPr/>
        </p:nvSpPr>
        <p:spPr>
          <a:xfrm>
            <a:off x="6224025" y="2466525"/>
            <a:ext cx="6051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SGi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2" name="Google Shape;49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3375" y="244350"/>
            <a:ext cx="1822250" cy="552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0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4G Network Architecture</a:t>
            </a:r>
            <a:r>
              <a:rPr lang="en" sz="3000"/>
              <a:t>  </a:t>
            </a:r>
            <a:endParaRPr sz="3000"/>
          </a:p>
        </p:txBody>
      </p:sp>
      <p:pic>
        <p:nvPicPr>
          <p:cNvPr id="498" name="Google Shape;498;p50"/>
          <p:cNvPicPr preferRelativeResize="0"/>
          <p:nvPr/>
        </p:nvPicPr>
        <p:blipFill rotWithShape="1">
          <a:blip r:embed="rId3">
            <a:alphaModFix/>
          </a:blip>
          <a:srcRect b="0" l="1623" r="0" t="0"/>
          <a:stretch/>
        </p:blipFill>
        <p:spPr>
          <a:xfrm>
            <a:off x="671250" y="1147650"/>
            <a:ext cx="8252350" cy="333272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0"/>
          <p:cNvSpPr txBox="1"/>
          <p:nvPr/>
        </p:nvSpPr>
        <p:spPr>
          <a:xfrm>
            <a:off x="307375" y="3070250"/>
            <a:ext cx="4401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UE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0" name="Google Shape;500;p50"/>
          <p:cNvSpPr/>
          <p:nvPr/>
        </p:nvSpPr>
        <p:spPr>
          <a:xfrm>
            <a:off x="770550" y="4527850"/>
            <a:ext cx="1695300" cy="449400"/>
          </a:xfrm>
          <a:prstGeom prst="rect">
            <a:avLst/>
          </a:prstGeom>
          <a:solidFill>
            <a:srgbClr val="58BCA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</a:rPr>
              <a:t>EUTRAN</a:t>
            </a:r>
            <a:endParaRPr b="1" sz="2000">
              <a:solidFill>
                <a:srgbClr val="FFFFFF"/>
              </a:solidFill>
            </a:endParaRPr>
          </a:p>
        </p:txBody>
      </p:sp>
      <p:sp>
        <p:nvSpPr>
          <p:cNvPr id="501" name="Google Shape;501;p50"/>
          <p:cNvSpPr/>
          <p:nvPr/>
        </p:nvSpPr>
        <p:spPr>
          <a:xfrm>
            <a:off x="2694450" y="4527850"/>
            <a:ext cx="4368300" cy="449400"/>
          </a:xfrm>
          <a:prstGeom prst="rect">
            <a:avLst/>
          </a:prstGeom>
          <a:solidFill>
            <a:srgbClr val="58BCA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</a:rPr>
              <a:t>EPC</a:t>
            </a:r>
            <a:endParaRPr b="1" sz="2000">
              <a:solidFill>
                <a:srgbClr val="FFFFFF"/>
              </a:solidFill>
            </a:endParaRPr>
          </a:p>
        </p:txBody>
      </p:sp>
      <p:pic>
        <p:nvPicPr>
          <p:cNvPr id="502" name="Google Shape;50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175" y="2939850"/>
            <a:ext cx="551351" cy="71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3375" y="244350"/>
            <a:ext cx="1822250" cy="552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1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User equipment</a:t>
            </a:r>
            <a:r>
              <a:rPr lang="en" sz="3000"/>
              <a:t>  </a:t>
            </a:r>
            <a:endParaRPr sz="3000"/>
          </a:p>
        </p:txBody>
      </p:sp>
      <p:sp>
        <p:nvSpPr>
          <p:cNvPr id="509" name="Google Shape;509;p51"/>
          <p:cNvSpPr txBox="1"/>
          <p:nvPr>
            <p:ph idx="1" type="subTitle"/>
          </p:nvPr>
        </p:nvSpPr>
        <p:spPr>
          <a:xfrm>
            <a:off x="4885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 mobile equipment comprised of modules as :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Mobile Termination : this handles all the communication functions.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Terminal equipment : this terminates the data streams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UICC - universal integrated circuit card  </a:t>
            </a:r>
            <a:r>
              <a:rPr lang="en" sz="2000"/>
              <a:t> </a:t>
            </a:r>
            <a:endParaRPr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2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E-UTRAN</a:t>
            </a:r>
            <a:r>
              <a:rPr lang="en" sz="3000"/>
              <a:t>  </a:t>
            </a:r>
            <a:endParaRPr sz="3000"/>
          </a:p>
        </p:txBody>
      </p:sp>
      <p:sp>
        <p:nvSpPr>
          <p:cNvPr id="515" name="Google Shape;515;p52"/>
          <p:cNvSpPr txBox="1"/>
          <p:nvPr>
            <p:ph idx="1" type="subTitle"/>
          </p:nvPr>
        </p:nvSpPr>
        <p:spPr>
          <a:xfrm>
            <a:off x="4885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The E-UTRAN handles the radio communications between the mobile and EPC and has one component , the evolved based stations, eNB (eNodeB)</a:t>
            </a:r>
            <a:r>
              <a:rPr lang="en" sz="2000"/>
              <a:t>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eNB is a base station that controls the mobiles in one or more cells. </a:t>
            </a:r>
            <a:endParaRPr sz="2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3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eNB functions</a:t>
            </a:r>
            <a:r>
              <a:rPr lang="en" sz="3000"/>
              <a:t> </a:t>
            </a:r>
            <a:endParaRPr sz="3000"/>
          </a:p>
        </p:txBody>
      </p:sp>
      <p:sp>
        <p:nvSpPr>
          <p:cNvPr id="521" name="Google Shape;521;p53"/>
          <p:cNvSpPr txBox="1"/>
          <p:nvPr>
            <p:ph idx="1" type="subTitle"/>
          </p:nvPr>
        </p:nvSpPr>
        <p:spPr>
          <a:xfrm>
            <a:off x="488500" y="975725"/>
            <a:ext cx="7801500" cy="390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The eNB sends and receives radio transmissions to all the mobiles using analogue and DSP functions of air interface.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The eNB controls the low level operation of all its mobiles, by sending them signalling messages such as handover commands. </a:t>
            </a:r>
            <a:r>
              <a:rPr lang="en" sz="2000"/>
              <a:t> </a:t>
            </a:r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4</a:t>
            </a:r>
            <a:r>
              <a:rPr lang="en" sz="3000">
                <a:latin typeface="Rubik Medium"/>
                <a:ea typeface="Rubik Medium"/>
                <a:cs typeface="Rubik Medium"/>
                <a:sym typeface="Rubik Medium"/>
              </a:rPr>
              <a:t>G Technology </a:t>
            </a:r>
            <a:r>
              <a:rPr lang="en" sz="3000">
                <a:latin typeface="Rubik"/>
                <a:ea typeface="Rubik"/>
                <a:cs typeface="Rubik"/>
                <a:sym typeface="Rubik"/>
              </a:rPr>
              <a:t> </a:t>
            </a:r>
            <a:endParaRPr sz="30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0" name="Google Shape;190;p27"/>
          <p:cNvSpPr txBox="1"/>
          <p:nvPr>
            <p:ph idx="1" type="subTitle"/>
          </p:nvPr>
        </p:nvSpPr>
        <p:spPr>
          <a:xfrm>
            <a:off x="5009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It is the fourth generation of broadband cellular network technology . 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 4G system must provide capabilities defined by ITU in IMT Advanced. </a:t>
            </a:r>
            <a:endParaRPr sz="2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4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EPC functions </a:t>
            </a:r>
            <a:endParaRPr sz="3000"/>
          </a:p>
        </p:txBody>
      </p:sp>
      <p:sp>
        <p:nvSpPr>
          <p:cNvPr id="527" name="Google Shape;527;p54"/>
          <p:cNvSpPr txBox="1"/>
          <p:nvPr>
            <p:ph idx="1" type="subTitle"/>
          </p:nvPr>
        </p:nvSpPr>
        <p:spPr>
          <a:xfrm>
            <a:off x="4885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It is a framework of providing converged voice and video on a LTE network.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Key components of EPC include : MME, HSS, S-GW, P-GW, PCRF. </a:t>
            </a:r>
            <a:endParaRPr sz="2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5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MME</a:t>
            </a:r>
            <a:r>
              <a:rPr lang="en" sz="3000"/>
              <a:t>  </a:t>
            </a:r>
            <a:endParaRPr sz="3000"/>
          </a:p>
        </p:txBody>
      </p:sp>
      <p:sp>
        <p:nvSpPr>
          <p:cNvPr id="533" name="Google Shape;533;p55"/>
          <p:cNvSpPr txBox="1"/>
          <p:nvPr>
            <p:ph idx="1" type="subTitle"/>
          </p:nvPr>
        </p:nvSpPr>
        <p:spPr>
          <a:xfrm>
            <a:off x="4885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It is the main signalling node in the EPC.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</a:t>
            </a:r>
            <a:r>
              <a:rPr lang="en" sz="2000"/>
              <a:t>t is responsible for initiating paging and authentication of mobile device.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MME retains location information at the tracking area level for each user and then selects the appropriate gateway during initial registration process.  </a:t>
            </a:r>
            <a:endParaRPr sz="2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6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HSS</a:t>
            </a:r>
            <a:r>
              <a:rPr lang="en" sz="3000"/>
              <a:t>  </a:t>
            </a:r>
            <a:endParaRPr sz="3000"/>
          </a:p>
        </p:txBody>
      </p:sp>
      <p:sp>
        <p:nvSpPr>
          <p:cNvPr id="539" name="Google Shape;539;p56"/>
          <p:cNvSpPr txBox="1"/>
          <p:nvPr>
            <p:ph idx="1" type="subTitle"/>
          </p:nvPr>
        </p:nvSpPr>
        <p:spPr>
          <a:xfrm>
            <a:off x="4885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It is the concatenation of HLR and AUC.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</a:t>
            </a:r>
            <a:r>
              <a:rPr lang="en" sz="2000"/>
              <a:t>t is responsible for user identification and addressing, user profile information management. </a:t>
            </a:r>
            <a:endParaRPr sz="2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7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SGW</a:t>
            </a:r>
            <a:r>
              <a:rPr lang="en" sz="3000"/>
              <a:t>  </a:t>
            </a:r>
            <a:endParaRPr sz="3000"/>
          </a:p>
        </p:txBody>
      </p:sp>
      <p:sp>
        <p:nvSpPr>
          <p:cNvPr id="545" name="Google Shape;545;p57"/>
          <p:cNvSpPr txBox="1"/>
          <p:nvPr>
            <p:ph idx="1" type="subTitle"/>
          </p:nvPr>
        </p:nvSpPr>
        <p:spPr>
          <a:xfrm>
            <a:off x="4885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It serves as a local mobility anchor.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Packets are routed through this point for intra E-UTRAN mobility and mobility with other 3GPP technologies. </a:t>
            </a:r>
            <a:endParaRPr sz="20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8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PGW</a:t>
            </a:r>
            <a:r>
              <a:rPr lang="en" sz="3000"/>
              <a:t>  </a:t>
            </a:r>
            <a:endParaRPr sz="3000"/>
          </a:p>
        </p:txBody>
      </p:sp>
      <p:sp>
        <p:nvSpPr>
          <p:cNvPr id="551" name="Google Shape;551;p58"/>
          <p:cNvSpPr txBox="1"/>
          <p:nvPr>
            <p:ph idx="1" type="subTitle"/>
          </p:nvPr>
        </p:nvSpPr>
        <p:spPr>
          <a:xfrm>
            <a:off x="4885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The PDN gateway is the termination point of the packet data interface towards the packet data network. </a:t>
            </a:r>
            <a:endParaRPr sz="2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9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PCRF  </a:t>
            </a:r>
            <a:endParaRPr sz="3000"/>
          </a:p>
        </p:txBody>
      </p:sp>
      <p:sp>
        <p:nvSpPr>
          <p:cNvPr id="557" name="Google Shape;557;p59"/>
          <p:cNvSpPr txBox="1"/>
          <p:nvPr>
            <p:ph idx="1" type="subTitle"/>
          </p:nvPr>
        </p:nvSpPr>
        <p:spPr>
          <a:xfrm>
            <a:off x="4885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PCRF server manages the service policy and sends QoS setting information for each user session and accounting rule information. </a:t>
            </a:r>
            <a:endParaRPr sz="2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2" name="Google Shape;562;p60"/>
          <p:cNvCxnSpPr/>
          <p:nvPr/>
        </p:nvCxnSpPr>
        <p:spPr>
          <a:xfrm rot="5400000">
            <a:off x="-259050" y="654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3" name="Google Shape;563;p60"/>
          <p:cNvCxnSpPr/>
          <p:nvPr/>
        </p:nvCxnSpPr>
        <p:spPr>
          <a:xfrm rot="5400000">
            <a:off x="-106650" y="807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4" name="Google Shape;564;p60"/>
          <p:cNvCxnSpPr/>
          <p:nvPr/>
        </p:nvCxnSpPr>
        <p:spPr>
          <a:xfrm rot="5400000">
            <a:off x="45750" y="959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5" name="Google Shape;565;p60"/>
          <p:cNvCxnSpPr/>
          <p:nvPr/>
        </p:nvCxnSpPr>
        <p:spPr>
          <a:xfrm rot="5400000">
            <a:off x="198150" y="1111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6" name="Google Shape;566;p60"/>
          <p:cNvCxnSpPr/>
          <p:nvPr/>
        </p:nvCxnSpPr>
        <p:spPr>
          <a:xfrm rot="5400000">
            <a:off x="350550" y="1264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7" name="Google Shape;567;p60"/>
          <p:cNvCxnSpPr/>
          <p:nvPr/>
        </p:nvCxnSpPr>
        <p:spPr>
          <a:xfrm rot="5400000">
            <a:off x="502950" y="1416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8" name="Google Shape;568;p60"/>
          <p:cNvCxnSpPr/>
          <p:nvPr/>
        </p:nvCxnSpPr>
        <p:spPr>
          <a:xfrm rot="5400000">
            <a:off x="655350" y="1569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9" name="Google Shape;569;p60"/>
          <p:cNvCxnSpPr/>
          <p:nvPr/>
        </p:nvCxnSpPr>
        <p:spPr>
          <a:xfrm rot="5400000">
            <a:off x="807750" y="1721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0" name="Google Shape;570;p60"/>
          <p:cNvCxnSpPr/>
          <p:nvPr/>
        </p:nvCxnSpPr>
        <p:spPr>
          <a:xfrm rot="5400000">
            <a:off x="960150" y="1873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1" name="Google Shape;571;p60"/>
          <p:cNvCxnSpPr/>
          <p:nvPr/>
        </p:nvCxnSpPr>
        <p:spPr>
          <a:xfrm rot="5400000">
            <a:off x="1112550" y="2026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2" name="Google Shape;572;p60"/>
          <p:cNvCxnSpPr/>
          <p:nvPr/>
        </p:nvCxnSpPr>
        <p:spPr>
          <a:xfrm rot="5400000">
            <a:off x="1264950" y="2178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3" name="Google Shape;573;p60"/>
          <p:cNvCxnSpPr/>
          <p:nvPr/>
        </p:nvCxnSpPr>
        <p:spPr>
          <a:xfrm rot="5400000">
            <a:off x="1417350" y="2331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4" name="Google Shape;574;p60"/>
          <p:cNvCxnSpPr/>
          <p:nvPr/>
        </p:nvCxnSpPr>
        <p:spPr>
          <a:xfrm rot="5400000">
            <a:off x="1569750" y="2483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5" name="Google Shape;575;p60"/>
          <p:cNvCxnSpPr/>
          <p:nvPr/>
        </p:nvCxnSpPr>
        <p:spPr>
          <a:xfrm rot="5400000">
            <a:off x="1722150" y="2635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6" name="Google Shape;576;p60"/>
          <p:cNvCxnSpPr/>
          <p:nvPr/>
        </p:nvCxnSpPr>
        <p:spPr>
          <a:xfrm rot="5400000">
            <a:off x="1874550" y="2788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7" name="Google Shape;577;p60"/>
          <p:cNvCxnSpPr/>
          <p:nvPr/>
        </p:nvCxnSpPr>
        <p:spPr>
          <a:xfrm rot="5400000">
            <a:off x="2026950" y="2940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8" name="Google Shape;578;p60"/>
          <p:cNvCxnSpPr/>
          <p:nvPr/>
        </p:nvCxnSpPr>
        <p:spPr>
          <a:xfrm rot="5400000">
            <a:off x="2179350" y="3093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9" name="Google Shape;579;p60"/>
          <p:cNvCxnSpPr/>
          <p:nvPr/>
        </p:nvCxnSpPr>
        <p:spPr>
          <a:xfrm rot="5400000">
            <a:off x="2331750" y="3245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0" name="Google Shape;580;p60"/>
          <p:cNvCxnSpPr/>
          <p:nvPr/>
        </p:nvCxnSpPr>
        <p:spPr>
          <a:xfrm rot="5400000">
            <a:off x="2484150" y="3397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1" name="Google Shape;581;p60"/>
          <p:cNvCxnSpPr/>
          <p:nvPr/>
        </p:nvCxnSpPr>
        <p:spPr>
          <a:xfrm rot="5400000">
            <a:off x="2636550" y="3550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2" name="Google Shape;582;p60"/>
          <p:cNvCxnSpPr/>
          <p:nvPr/>
        </p:nvCxnSpPr>
        <p:spPr>
          <a:xfrm rot="5400000">
            <a:off x="2788950" y="3702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3" name="Google Shape;583;p60"/>
          <p:cNvCxnSpPr/>
          <p:nvPr/>
        </p:nvCxnSpPr>
        <p:spPr>
          <a:xfrm rot="5400000">
            <a:off x="2941350" y="3855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4" name="Google Shape;584;p60"/>
          <p:cNvCxnSpPr/>
          <p:nvPr/>
        </p:nvCxnSpPr>
        <p:spPr>
          <a:xfrm rot="5400000">
            <a:off x="3093750" y="4007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5" name="Google Shape;585;p60"/>
          <p:cNvCxnSpPr/>
          <p:nvPr/>
        </p:nvCxnSpPr>
        <p:spPr>
          <a:xfrm>
            <a:off x="-762575" y="1188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6" name="Google Shape;586;p60"/>
          <p:cNvCxnSpPr/>
          <p:nvPr/>
        </p:nvCxnSpPr>
        <p:spPr>
          <a:xfrm>
            <a:off x="-610175" y="1340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7" name="Google Shape;587;p60"/>
          <p:cNvCxnSpPr/>
          <p:nvPr/>
        </p:nvCxnSpPr>
        <p:spPr>
          <a:xfrm>
            <a:off x="-457775" y="1492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8" name="Google Shape;588;p60"/>
          <p:cNvCxnSpPr/>
          <p:nvPr/>
        </p:nvCxnSpPr>
        <p:spPr>
          <a:xfrm>
            <a:off x="-305375" y="1645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9" name="Google Shape;589;p60"/>
          <p:cNvCxnSpPr/>
          <p:nvPr/>
        </p:nvCxnSpPr>
        <p:spPr>
          <a:xfrm>
            <a:off x="-152975" y="1797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0" name="Google Shape;590;p60"/>
          <p:cNvCxnSpPr/>
          <p:nvPr/>
        </p:nvCxnSpPr>
        <p:spPr>
          <a:xfrm>
            <a:off x="-575" y="1950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1" name="Google Shape;591;p60"/>
          <p:cNvCxnSpPr/>
          <p:nvPr/>
        </p:nvCxnSpPr>
        <p:spPr>
          <a:xfrm>
            <a:off x="151825" y="2102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2" name="Google Shape;592;p60"/>
          <p:cNvCxnSpPr/>
          <p:nvPr/>
        </p:nvCxnSpPr>
        <p:spPr>
          <a:xfrm>
            <a:off x="304225" y="2254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3" name="Google Shape;593;p60"/>
          <p:cNvCxnSpPr/>
          <p:nvPr/>
        </p:nvCxnSpPr>
        <p:spPr>
          <a:xfrm>
            <a:off x="456625" y="2407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4" name="Google Shape;594;p60"/>
          <p:cNvCxnSpPr/>
          <p:nvPr/>
        </p:nvCxnSpPr>
        <p:spPr>
          <a:xfrm>
            <a:off x="609025" y="2559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5" name="Google Shape;595;p60"/>
          <p:cNvCxnSpPr/>
          <p:nvPr/>
        </p:nvCxnSpPr>
        <p:spPr>
          <a:xfrm>
            <a:off x="761425" y="2712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6" name="Google Shape;596;p60"/>
          <p:cNvCxnSpPr/>
          <p:nvPr/>
        </p:nvCxnSpPr>
        <p:spPr>
          <a:xfrm>
            <a:off x="913825" y="2864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7" name="Google Shape;597;p60"/>
          <p:cNvCxnSpPr/>
          <p:nvPr/>
        </p:nvCxnSpPr>
        <p:spPr>
          <a:xfrm>
            <a:off x="1066225" y="3016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8" name="Google Shape;598;p60"/>
          <p:cNvCxnSpPr/>
          <p:nvPr/>
        </p:nvCxnSpPr>
        <p:spPr>
          <a:xfrm>
            <a:off x="1218625" y="3169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9" name="Google Shape;599;p60"/>
          <p:cNvCxnSpPr/>
          <p:nvPr/>
        </p:nvCxnSpPr>
        <p:spPr>
          <a:xfrm>
            <a:off x="1371025" y="3321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0" name="Google Shape;600;p60"/>
          <p:cNvCxnSpPr/>
          <p:nvPr/>
        </p:nvCxnSpPr>
        <p:spPr>
          <a:xfrm>
            <a:off x="1523425" y="3474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1" name="Google Shape;601;p60"/>
          <p:cNvCxnSpPr/>
          <p:nvPr/>
        </p:nvCxnSpPr>
        <p:spPr>
          <a:xfrm>
            <a:off x="1675825" y="3626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2" name="Google Shape;602;p60"/>
          <p:cNvCxnSpPr/>
          <p:nvPr/>
        </p:nvCxnSpPr>
        <p:spPr>
          <a:xfrm>
            <a:off x="1828225" y="3778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3" name="Google Shape;603;p60"/>
          <p:cNvCxnSpPr/>
          <p:nvPr/>
        </p:nvCxnSpPr>
        <p:spPr>
          <a:xfrm>
            <a:off x="1980625" y="3931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4" name="Google Shape;604;p60"/>
          <p:cNvCxnSpPr/>
          <p:nvPr/>
        </p:nvCxnSpPr>
        <p:spPr>
          <a:xfrm>
            <a:off x="2133025" y="4083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5" name="Google Shape;605;p60"/>
          <p:cNvCxnSpPr/>
          <p:nvPr/>
        </p:nvCxnSpPr>
        <p:spPr>
          <a:xfrm>
            <a:off x="2285425" y="4236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6" name="Google Shape;606;p60"/>
          <p:cNvCxnSpPr/>
          <p:nvPr/>
        </p:nvCxnSpPr>
        <p:spPr>
          <a:xfrm>
            <a:off x="2437825" y="4388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7" name="Google Shape;607;p60"/>
          <p:cNvCxnSpPr/>
          <p:nvPr/>
        </p:nvCxnSpPr>
        <p:spPr>
          <a:xfrm>
            <a:off x="2590225" y="4540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8" name="Google Shape;608;p60"/>
          <p:cNvCxnSpPr/>
          <p:nvPr/>
        </p:nvCxnSpPr>
        <p:spPr>
          <a:xfrm>
            <a:off x="2742625" y="4693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9" name="Google Shape;609;p60"/>
          <p:cNvCxnSpPr/>
          <p:nvPr/>
        </p:nvCxnSpPr>
        <p:spPr>
          <a:xfrm>
            <a:off x="3199825" y="5150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0" name="Google Shape;610;p60"/>
          <p:cNvSpPr/>
          <p:nvPr/>
        </p:nvSpPr>
        <p:spPr>
          <a:xfrm>
            <a:off x="0" y="-16975"/>
            <a:ext cx="9144000" cy="4786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60"/>
          <p:cNvSpPr txBox="1"/>
          <p:nvPr>
            <p:ph type="ctrTitle"/>
          </p:nvPr>
        </p:nvSpPr>
        <p:spPr>
          <a:xfrm>
            <a:off x="-575" y="125"/>
            <a:ext cx="91446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lt1"/>
                </a:solidFill>
              </a:rPr>
              <a:t> Differences between 4G and 3G   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2" name="Google Shape;61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375" y="244350"/>
            <a:ext cx="1822250" cy="552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1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Differences </a:t>
            </a:r>
            <a:r>
              <a:rPr lang="en" sz="3000"/>
              <a:t> </a:t>
            </a:r>
            <a:endParaRPr sz="3000"/>
          </a:p>
        </p:txBody>
      </p:sp>
      <p:sp>
        <p:nvSpPr>
          <p:cNvPr id="618" name="Google Shape;618;p61"/>
          <p:cNvSpPr txBox="1"/>
          <p:nvPr>
            <p:ph idx="1" type="subTitle"/>
          </p:nvPr>
        </p:nvSpPr>
        <p:spPr>
          <a:xfrm>
            <a:off x="4885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4G is the fourth generation of broadband cellular network technology which includes IP telephony, gaming , HD TV and video conferencing where as 3G supports voice telephony, mobile TV, video calls and web access.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4G offers data throughput of 100 - 300 mbps compared to 3G which offers between 0.5 - 1.5 mbps</a:t>
            </a:r>
            <a:endParaRPr sz="2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2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Differences </a:t>
            </a:r>
            <a:endParaRPr sz="3000"/>
          </a:p>
        </p:txBody>
      </p:sp>
      <p:sp>
        <p:nvSpPr>
          <p:cNvPr id="624" name="Google Shape;624;p62"/>
          <p:cNvSpPr txBox="1"/>
          <p:nvPr>
            <p:ph idx="1" type="subTitle"/>
          </p:nvPr>
        </p:nvSpPr>
        <p:spPr>
          <a:xfrm>
            <a:off x="4885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4G offers peak upload rate of 500 mbps compared to 3G which offers 5 mbps.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4G offers peak download rate of 1 gbps compared to 3G which offers 100 mbps.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4G network architecture is based on integration of wireless LAN and wide area network whereas 3G network architecture is wide area cell based. </a:t>
            </a:r>
            <a:endParaRPr sz="20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3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Differences </a:t>
            </a:r>
            <a:endParaRPr sz="3000"/>
          </a:p>
        </p:txBody>
      </p:sp>
      <p:sp>
        <p:nvSpPr>
          <p:cNvPr id="630" name="Google Shape;630;p63"/>
          <p:cNvSpPr txBox="1"/>
          <p:nvPr>
            <p:ph idx="1" type="subTitle"/>
          </p:nvPr>
        </p:nvSpPr>
        <p:spPr>
          <a:xfrm>
            <a:off x="4885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4G uses frequency bands of 2-8 GHz compared to 3G which uses 1.8-2.5 GHz.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4G is based on OFDM technology  compared to 3G which is based on WCDMA technology. </a:t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IMT - Advanced requirements</a:t>
            </a:r>
            <a:endParaRPr sz="3000"/>
          </a:p>
        </p:txBody>
      </p:sp>
      <p:sp>
        <p:nvSpPr>
          <p:cNvPr id="196" name="Google Shape;196;p28"/>
          <p:cNvSpPr txBox="1"/>
          <p:nvPr>
            <p:ph idx="1" type="subTitle"/>
          </p:nvPr>
        </p:nvSpPr>
        <p:spPr>
          <a:xfrm>
            <a:off x="5009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" sz="2000"/>
              <a:t>t should be based on all-IP packet switched network.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Peak data rates of approx. 100 mbps for high mobility and 1gbps for local wireless access.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Use scalable channel bandwidths of 5-20 MHz , optionally upto 40 MHz.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Have peak link spectral efficiency of 15 bits/sec.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Smooth handovers across heterogenous networks. </a:t>
            </a:r>
            <a:endParaRPr sz="2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6400" y="-266700"/>
            <a:ext cx="9620400" cy="64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64"/>
          <p:cNvSpPr txBox="1"/>
          <p:nvPr>
            <p:ph type="ctrTitle"/>
          </p:nvPr>
        </p:nvSpPr>
        <p:spPr>
          <a:xfrm>
            <a:off x="-222650" y="1356675"/>
            <a:ext cx="9265800" cy="150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FFFFF"/>
                </a:solidFill>
              </a:rPr>
              <a:t>    Thanks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637" name="Google Shape;637;p64"/>
          <p:cNvSpPr txBox="1"/>
          <p:nvPr>
            <p:ph idx="1" type="subTitle"/>
          </p:nvPr>
        </p:nvSpPr>
        <p:spPr>
          <a:xfrm>
            <a:off x="265350" y="3000575"/>
            <a:ext cx="5868600" cy="20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2400">
                <a:solidFill>
                  <a:srgbClr val="FFFFFF"/>
                </a:solidFill>
              </a:rPr>
            </a:br>
            <a:r>
              <a:rPr lang="en" sz="2400">
                <a:solidFill>
                  <a:srgbClr val="FFFFFF"/>
                </a:solidFill>
              </a:rPr>
              <a:t>Check our 50+ Trainings &amp; Certifications </a:t>
            </a:r>
            <a:br>
              <a:rPr lang="en" sz="2400">
                <a:solidFill>
                  <a:srgbClr val="FFFFFF"/>
                </a:solidFill>
              </a:rPr>
            </a:br>
            <a:r>
              <a:rPr lang="en" sz="2400">
                <a:solidFill>
                  <a:srgbClr val="FFFFFF"/>
                </a:solidFill>
              </a:rPr>
              <a:t>in 5G at www.telcomaglobal.com 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</a:endParaRPr>
          </a:p>
        </p:txBody>
      </p:sp>
      <p:pic>
        <p:nvPicPr>
          <p:cNvPr id="638" name="Google Shape;63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9575" y="244350"/>
            <a:ext cx="1822250" cy="552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IMT - Advanced requirements</a:t>
            </a:r>
            <a:endParaRPr sz="3000"/>
          </a:p>
        </p:txBody>
      </p:sp>
      <p:sp>
        <p:nvSpPr>
          <p:cNvPr id="202" name="Google Shape;202;p29"/>
          <p:cNvSpPr txBox="1"/>
          <p:nvPr>
            <p:ph idx="1" type="subTitle"/>
          </p:nvPr>
        </p:nvSpPr>
        <p:spPr>
          <a:xfrm>
            <a:off x="5009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/>
              <a:t>High QoS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/>
              <a:t>Interoperability with existing wireless standards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/>
              <a:t>Seamless connectivity and global roaming</a:t>
            </a:r>
            <a:br>
              <a:rPr lang="en" sz="2000"/>
            </a:br>
            <a:endParaRPr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/>
          <p:nvPr>
            <p:ph type="ctrTitle"/>
          </p:nvPr>
        </p:nvSpPr>
        <p:spPr>
          <a:xfrm>
            <a:off x="671250" y="399900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4G Technology</a:t>
            </a:r>
            <a:r>
              <a:rPr lang="en" sz="3000"/>
              <a:t> key features </a:t>
            </a:r>
            <a:endParaRPr sz="3000"/>
          </a:p>
        </p:txBody>
      </p:sp>
      <p:sp>
        <p:nvSpPr>
          <p:cNvPr id="208" name="Google Shape;208;p30"/>
          <p:cNvSpPr txBox="1"/>
          <p:nvPr>
            <p:ph idx="1" type="subTitle"/>
          </p:nvPr>
        </p:nvSpPr>
        <p:spPr>
          <a:xfrm>
            <a:off x="500900" y="1311675"/>
            <a:ext cx="78015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MIMO - to obtain ultra high spectral efficiency by means of spatial processing including multi-antenna and multi-user MIMO.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Frequency domain equalization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Frequency domain statistical multiplexing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Link adaptation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Mobile IP utilized for mobility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IP based femto cells</a:t>
            </a:r>
            <a:endParaRPr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3" name="Google Shape;213;p31"/>
          <p:cNvCxnSpPr/>
          <p:nvPr/>
        </p:nvCxnSpPr>
        <p:spPr>
          <a:xfrm rot="5400000">
            <a:off x="-259050" y="654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4" name="Google Shape;214;p31"/>
          <p:cNvCxnSpPr/>
          <p:nvPr/>
        </p:nvCxnSpPr>
        <p:spPr>
          <a:xfrm rot="5400000">
            <a:off x="-106650" y="807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5" name="Google Shape;215;p31"/>
          <p:cNvCxnSpPr/>
          <p:nvPr/>
        </p:nvCxnSpPr>
        <p:spPr>
          <a:xfrm rot="5400000">
            <a:off x="45750" y="959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6" name="Google Shape;216;p31"/>
          <p:cNvCxnSpPr/>
          <p:nvPr/>
        </p:nvCxnSpPr>
        <p:spPr>
          <a:xfrm rot="5400000">
            <a:off x="198150" y="1111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7" name="Google Shape;217;p31"/>
          <p:cNvCxnSpPr/>
          <p:nvPr/>
        </p:nvCxnSpPr>
        <p:spPr>
          <a:xfrm rot="5400000">
            <a:off x="350550" y="1264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8" name="Google Shape;218;p31"/>
          <p:cNvCxnSpPr/>
          <p:nvPr/>
        </p:nvCxnSpPr>
        <p:spPr>
          <a:xfrm rot="5400000">
            <a:off x="502950" y="1416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9" name="Google Shape;219;p31"/>
          <p:cNvCxnSpPr/>
          <p:nvPr/>
        </p:nvCxnSpPr>
        <p:spPr>
          <a:xfrm rot="5400000">
            <a:off x="655350" y="1569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0" name="Google Shape;220;p31"/>
          <p:cNvCxnSpPr/>
          <p:nvPr/>
        </p:nvCxnSpPr>
        <p:spPr>
          <a:xfrm rot="5400000">
            <a:off x="807750" y="1721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1" name="Google Shape;221;p31"/>
          <p:cNvCxnSpPr/>
          <p:nvPr/>
        </p:nvCxnSpPr>
        <p:spPr>
          <a:xfrm rot="5400000">
            <a:off x="960150" y="1873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31"/>
          <p:cNvCxnSpPr/>
          <p:nvPr/>
        </p:nvCxnSpPr>
        <p:spPr>
          <a:xfrm rot="5400000">
            <a:off x="1112550" y="2026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3" name="Google Shape;223;p31"/>
          <p:cNvCxnSpPr/>
          <p:nvPr/>
        </p:nvCxnSpPr>
        <p:spPr>
          <a:xfrm rot="5400000">
            <a:off x="1264950" y="2178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4" name="Google Shape;224;p31"/>
          <p:cNvCxnSpPr/>
          <p:nvPr/>
        </p:nvCxnSpPr>
        <p:spPr>
          <a:xfrm rot="5400000">
            <a:off x="1417350" y="2331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5" name="Google Shape;225;p31"/>
          <p:cNvCxnSpPr/>
          <p:nvPr/>
        </p:nvCxnSpPr>
        <p:spPr>
          <a:xfrm rot="5400000">
            <a:off x="1569750" y="2483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" name="Google Shape;226;p31"/>
          <p:cNvCxnSpPr/>
          <p:nvPr/>
        </p:nvCxnSpPr>
        <p:spPr>
          <a:xfrm rot="5400000">
            <a:off x="1722150" y="2635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7" name="Google Shape;227;p31"/>
          <p:cNvCxnSpPr/>
          <p:nvPr/>
        </p:nvCxnSpPr>
        <p:spPr>
          <a:xfrm rot="5400000">
            <a:off x="1874550" y="2788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8" name="Google Shape;228;p31"/>
          <p:cNvCxnSpPr/>
          <p:nvPr/>
        </p:nvCxnSpPr>
        <p:spPr>
          <a:xfrm rot="5400000">
            <a:off x="2026950" y="2940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9" name="Google Shape;229;p31"/>
          <p:cNvCxnSpPr/>
          <p:nvPr/>
        </p:nvCxnSpPr>
        <p:spPr>
          <a:xfrm rot="5400000">
            <a:off x="2179350" y="3093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0" name="Google Shape;230;p31"/>
          <p:cNvCxnSpPr/>
          <p:nvPr/>
        </p:nvCxnSpPr>
        <p:spPr>
          <a:xfrm rot="5400000">
            <a:off x="2331750" y="3245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1" name="Google Shape;231;p31"/>
          <p:cNvCxnSpPr/>
          <p:nvPr/>
        </p:nvCxnSpPr>
        <p:spPr>
          <a:xfrm rot="5400000">
            <a:off x="2484150" y="3397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2" name="Google Shape;232;p31"/>
          <p:cNvCxnSpPr/>
          <p:nvPr/>
        </p:nvCxnSpPr>
        <p:spPr>
          <a:xfrm rot="5400000">
            <a:off x="2636550" y="3550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3" name="Google Shape;233;p31"/>
          <p:cNvCxnSpPr/>
          <p:nvPr/>
        </p:nvCxnSpPr>
        <p:spPr>
          <a:xfrm rot="5400000">
            <a:off x="2788950" y="3702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4" name="Google Shape;234;p31"/>
          <p:cNvCxnSpPr/>
          <p:nvPr/>
        </p:nvCxnSpPr>
        <p:spPr>
          <a:xfrm rot="5400000">
            <a:off x="2941350" y="3855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5" name="Google Shape;235;p31"/>
          <p:cNvCxnSpPr/>
          <p:nvPr/>
        </p:nvCxnSpPr>
        <p:spPr>
          <a:xfrm rot="5400000">
            <a:off x="3093750" y="4007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6" name="Google Shape;236;p31"/>
          <p:cNvCxnSpPr/>
          <p:nvPr/>
        </p:nvCxnSpPr>
        <p:spPr>
          <a:xfrm>
            <a:off x="-762575" y="1188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7" name="Google Shape;237;p31"/>
          <p:cNvCxnSpPr/>
          <p:nvPr/>
        </p:nvCxnSpPr>
        <p:spPr>
          <a:xfrm>
            <a:off x="-610175" y="1340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" name="Google Shape;238;p31"/>
          <p:cNvCxnSpPr/>
          <p:nvPr/>
        </p:nvCxnSpPr>
        <p:spPr>
          <a:xfrm>
            <a:off x="-457775" y="1492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" name="Google Shape;239;p31"/>
          <p:cNvCxnSpPr/>
          <p:nvPr/>
        </p:nvCxnSpPr>
        <p:spPr>
          <a:xfrm>
            <a:off x="-305375" y="1645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" name="Google Shape;240;p31"/>
          <p:cNvCxnSpPr/>
          <p:nvPr/>
        </p:nvCxnSpPr>
        <p:spPr>
          <a:xfrm>
            <a:off x="-152975" y="1797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1" name="Google Shape;241;p31"/>
          <p:cNvCxnSpPr/>
          <p:nvPr/>
        </p:nvCxnSpPr>
        <p:spPr>
          <a:xfrm>
            <a:off x="-575" y="1950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2" name="Google Shape;242;p31"/>
          <p:cNvCxnSpPr/>
          <p:nvPr/>
        </p:nvCxnSpPr>
        <p:spPr>
          <a:xfrm>
            <a:off x="151825" y="2102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3" name="Google Shape;243;p31"/>
          <p:cNvCxnSpPr/>
          <p:nvPr/>
        </p:nvCxnSpPr>
        <p:spPr>
          <a:xfrm>
            <a:off x="304225" y="2254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4" name="Google Shape;244;p31"/>
          <p:cNvCxnSpPr/>
          <p:nvPr/>
        </p:nvCxnSpPr>
        <p:spPr>
          <a:xfrm>
            <a:off x="456625" y="2407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5" name="Google Shape;245;p31"/>
          <p:cNvCxnSpPr/>
          <p:nvPr/>
        </p:nvCxnSpPr>
        <p:spPr>
          <a:xfrm>
            <a:off x="609025" y="2559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6" name="Google Shape;246;p31"/>
          <p:cNvCxnSpPr/>
          <p:nvPr/>
        </p:nvCxnSpPr>
        <p:spPr>
          <a:xfrm>
            <a:off x="761425" y="2712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7" name="Google Shape;247;p31"/>
          <p:cNvCxnSpPr/>
          <p:nvPr/>
        </p:nvCxnSpPr>
        <p:spPr>
          <a:xfrm>
            <a:off x="913825" y="2864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8" name="Google Shape;248;p31"/>
          <p:cNvCxnSpPr/>
          <p:nvPr/>
        </p:nvCxnSpPr>
        <p:spPr>
          <a:xfrm>
            <a:off x="1066225" y="3016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9" name="Google Shape;249;p31"/>
          <p:cNvCxnSpPr/>
          <p:nvPr/>
        </p:nvCxnSpPr>
        <p:spPr>
          <a:xfrm>
            <a:off x="1218625" y="3169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31"/>
          <p:cNvCxnSpPr/>
          <p:nvPr/>
        </p:nvCxnSpPr>
        <p:spPr>
          <a:xfrm>
            <a:off x="1371025" y="3321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31"/>
          <p:cNvCxnSpPr/>
          <p:nvPr/>
        </p:nvCxnSpPr>
        <p:spPr>
          <a:xfrm>
            <a:off x="1523425" y="3474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" name="Google Shape;252;p31"/>
          <p:cNvCxnSpPr/>
          <p:nvPr/>
        </p:nvCxnSpPr>
        <p:spPr>
          <a:xfrm>
            <a:off x="1675825" y="3626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3" name="Google Shape;253;p31"/>
          <p:cNvCxnSpPr/>
          <p:nvPr/>
        </p:nvCxnSpPr>
        <p:spPr>
          <a:xfrm>
            <a:off x="1828225" y="3778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4" name="Google Shape;254;p31"/>
          <p:cNvCxnSpPr/>
          <p:nvPr/>
        </p:nvCxnSpPr>
        <p:spPr>
          <a:xfrm>
            <a:off x="1980625" y="3931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5" name="Google Shape;255;p31"/>
          <p:cNvCxnSpPr/>
          <p:nvPr/>
        </p:nvCxnSpPr>
        <p:spPr>
          <a:xfrm>
            <a:off x="2133025" y="40837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6" name="Google Shape;256;p31"/>
          <p:cNvCxnSpPr/>
          <p:nvPr/>
        </p:nvCxnSpPr>
        <p:spPr>
          <a:xfrm>
            <a:off x="2285425" y="42361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7" name="Google Shape;257;p31"/>
          <p:cNvCxnSpPr/>
          <p:nvPr/>
        </p:nvCxnSpPr>
        <p:spPr>
          <a:xfrm>
            <a:off x="2437825" y="4388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8" name="Google Shape;258;p31"/>
          <p:cNvCxnSpPr/>
          <p:nvPr/>
        </p:nvCxnSpPr>
        <p:spPr>
          <a:xfrm>
            <a:off x="2590225" y="45409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9" name="Google Shape;259;p31"/>
          <p:cNvCxnSpPr/>
          <p:nvPr/>
        </p:nvCxnSpPr>
        <p:spPr>
          <a:xfrm>
            <a:off x="2742625" y="46933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0" name="Google Shape;260;p31"/>
          <p:cNvCxnSpPr/>
          <p:nvPr/>
        </p:nvCxnSpPr>
        <p:spPr>
          <a:xfrm>
            <a:off x="3199825" y="5150525"/>
            <a:ext cx="1344300" cy="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1" name="Google Shape;261;p31"/>
          <p:cNvSpPr/>
          <p:nvPr/>
        </p:nvSpPr>
        <p:spPr>
          <a:xfrm>
            <a:off x="0" y="-16975"/>
            <a:ext cx="9144000" cy="4786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1"/>
          <p:cNvSpPr txBox="1"/>
          <p:nvPr>
            <p:ph type="ctrTitle"/>
          </p:nvPr>
        </p:nvSpPr>
        <p:spPr>
          <a:xfrm>
            <a:off x="-575" y="125"/>
            <a:ext cx="91446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lt1"/>
                </a:solidFill>
              </a:rPr>
              <a:t>   </a:t>
            </a:r>
            <a:r>
              <a:rPr b="1" lang="en" sz="4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           </a:t>
            </a:r>
            <a:r>
              <a:rPr lang="en" sz="4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4400">
                <a:solidFill>
                  <a:schemeClr val="lt1"/>
                </a:solidFill>
              </a:rPr>
              <a:t>4</a:t>
            </a:r>
            <a:r>
              <a:rPr lang="en" sz="44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G </a:t>
            </a:r>
            <a:r>
              <a:rPr lang="en" sz="4400">
                <a:solidFill>
                  <a:schemeClr val="lt1"/>
                </a:solidFill>
              </a:rPr>
              <a:t>Frequency bands</a:t>
            </a:r>
            <a:endParaRPr sz="40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263" name="Google Shape;26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375" y="244350"/>
            <a:ext cx="1822250" cy="552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 txBox="1"/>
          <p:nvPr>
            <p:ph type="ctrTitle"/>
          </p:nvPr>
        </p:nvSpPr>
        <p:spPr>
          <a:xfrm>
            <a:off x="171225" y="492375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4G TDD </a:t>
            </a:r>
            <a:br>
              <a:rPr lang="en" sz="2000">
                <a:solidFill>
                  <a:srgbClr val="000000"/>
                </a:solidFill>
              </a:rPr>
            </a:br>
            <a:r>
              <a:rPr lang="en" sz="2000">
                <a:solidFill>
                  <a:srgbClr val="000000"/>
                </a:solidFill>
              </a:rPr>
              <a:t>Frequency </a:t>
            </a:r>
            <a:br>
              <a:rPr lang="en" sz="2000">
                <a:solidFill>
                  <a:srgbClr val="000000"/>
                </a:solidFill>
              </a:rPr>
            </a:br>
            <a:r>
              <a:rPr lang="en" sz="2000">
                <a:solidFill>
                  <a:srgbClr val="000000"/>
                </a:solidFill>
              </a:rPr>
              <a:t>bands </a:t>
            </a:r>
            <a:r>
              <a:rPr lang="en" sz="2000"/>
              <a:t> </a:t>
            </a:r>
            <a:endParaRPr sz="2000"/>
          </a:p>
        </p:txBody>
      </p:sp>
      <p:pic>
        <p:nvPicPr>
          <p:cNvPr id="269" name="Google Shape;2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812" y="0"/>
            <a:ext cx="7307138" cy="509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 txBox="1"/>
          <p:nvPr>
            <p:ph type="ctrTitle"/>
          </p:nvPr>
        </p:nvSpPr>
        <p:spPr>
          <a:xfrm>
            <a:off x="95025" y="492375"/>
            <a:ext cx="83889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4G FDD </a:t>
            </a:r>
            <a:br>
              <a:rPr lang="en" sz="2000">
                <a:solidFill>
                  <a:srgbClr val="000000"/>
                </a:solidFill>
              </a:rPr>
            </a:br>
            <a:r>
              <a:rPr lang="en" sz="2000">
                <a:solidFill>
                  <a:srgbClr val="000000"/>
                </a:solidFill>
              </a:rPr>
              <a:t>Frequency </a:t>
            </a:r>
            <a:br>
              <a:rPr lang="en" sz="2000">
                <a:solidFill>
                  <a:srgbClr val="000000"/>
                </a:solidFill>
              </a:rPr>
            </a:br>
            <a:r>
              <a:rPr lang="en" sz="2000">
                <a:solidFill>
                  <a:srgbClr val="000000"/>
                </a:solidFill>
              </a:rPr>
              <a:t>bands </a:t>
            </a:r>
            <a:r>
              <a:rPr lang="en" sz="2000"/>
              <a:t> </a:t>
            </a:r>
            <a:endParaRPr sz="2000"/>
          </a:p>
        </p:txBody>
      </p:sp>
      <p:pic>
        <p:nvPicPr>
          <p:cNvPr id="275" name="Google Shape;27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118" y="-7400"/>
            <a:ext cx="75961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